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86" r:id="rId3"/>
    <p:sldId id="260" r:id="rId4"/>
    <p:sldId id="259" r:id="rId5"/>
    <p:sldId id="280" r:id="rId6"/>
    <p:sldId id="262" r:id="rId7"/>
    <p:sldId id="276" r:id="rId8"/>
    <p:sldId id="281" r:id="rId9"/>
    <p:sldId id="277" r:id="rId10"/>
    <p:sldId id="282" r:id="rId11"/>
    <p:sldId id="274" r:id="rId12"/>
    <p:sldId id="279" r:id="rId13"/>
    <p:sldId id="275" r:id="rId14"/>
    <p:sldId id="271" r:id="rId15"/>
    <p:sldId id="278" r:id="rId16"/>
    <p:sldId id="28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81" autoAdjust="0"/>
  </p:normalViewPr>
  <p:slideViewPr>
    <p:cSldViewPr snapToGrid="0" snapToObjects="1">
      <p:cViewPr varScale="1">
        <p:scale>
          <a:sx n="110" d="100"/>
          <a:sy n="110" d="100"/>
        </p:scale>
        <p:origin x="-131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ofPieChart>
        <c:ofPieType val="bar"/>
        <c:varyColors val="1"/>
        <c:ser>
          <c:idx val="0"/>
          <c:order val="0"/>
          <c:tx>
            <c:strRef>
              <c:f>Sheet1!$B$1</c:f>
              <c:strCache>
                <c:ptCount val="1"/>
                <c:pt idx="0">
                  <c:v>Location Reporting in Studies</c:v>
                </c:pt>
              </c:strCache>
            </c:strRef>
          </c:tx>
          <c:dPt>
            <c:idx val="0"/>
            <c:bubble3D val="0"/>
            <c:spPr>
              <a:solidFill>
                <a:schemeClr val="accent1">
                  <a:lumMod val="60000"/>
                  <a:lumOff val="40000"/>
                </a:schemeClr>
              </a:solidFill>
            </c:spPr>
          </c:dPt>
          <c:dPt>
            <c:idx val="1"/>
            <c:bubble3D val="0"/>
            <c:spPr>
              <a:solidFill>
                <a:schemeClr val="accent4">
                  <a:lumMod val="60000"/>
                  <a:lumOff val="40000"/>
                </a:schemeClr>
              </a:solidFill>
            </c:spPr>
          </c:dPt>
          <c:dPt>
            <c:idx val="2"/>
            <c:bubble3D val="0"/>
            <c:spPr>
              <a:solidFill>
                <a:schemeClr val="accent2">
                  <a:lumMod val="60000"/>
                  <a:lumOff val="40000"/>
                </a:schemeClr>
              </a:solidFill>
            </c:spPr>
          </c:dPt>
          <c:dPt>
            <c:idx val="3"/>
            <c:bubble3D val="0"/>
            <c:spPr>
              <a:solidFill>
                <a:schemeClr val="accent2">
                  <a:lumMod val="50000"/>
                </a:schemeClr>
              </a:solidFill>
            </c:spPr>
          </c:dPt>
          <c:dPt>
            <c:idx val="4"/>
            <c:bubble3D val="0"/>
            <c:spPr>
              <a:solidFill>
                <a:schemeClr val="accent2"/>
              </a:solidFill>
            </c:spPr>
          </c:dPt>
          <c:cat>
            <c:strRef>
              <c:f>Sheet1!$A$2:$A$5</c:f>
              <c:strCache>
                <c:ptCount val="4"/>
                <c:pt idx="0">
                  <c:v>No Location</c:v>
                </c:pt>
                <c:pt idx="1">
                  <c:v>Place Name</c:v>
                </c:pt>
                <c:pt idx="2">
                  <c:v>Geographic CS</c:v>
                </c:pt>
                <c:pt idx="3">
                  <c:v>Other CS</c:v>
                </c:pt>
              </c:strCache>
            </c:strRef>
          </c:cat>
          <c:val>
            <c:numRef>
              <c:f>Sheet1!$B$2:$B$5</c:f>
              <c:numCache>
                <c:formatCode>General</c:formatCode>
                <c:ptCount val="4"/>
                <c:pt idx="0">
                  <c:v>10.56</c:v>
                </c:pt>
                <c:pt idx="1">
                  <c:v>34.0</c:v>
                </c:pt>
                <c:pt idx="2">
                  <c:v>55.44</c:v>
                </c:pt>
                <c:pt idx="3">
                  <c:v>6.159999999999997</c:v>
                </c:pt>
              </c:numCache>
            </c:numRef>
          </c:val>
        </c:ser>
        <c:dLbls>
          <c:showLegendKey val="0"/>
          <c:showVal val="0"/>
          <c:showCatName val="0"/>
          <c:showSerName val="0"/>
          <c:showPercent val="0"/>
          <c:showBubbleSize val="0"/>
          <c:showLeaderLines val="1"/>
        </c:dLbls>
        <c:gapWidth val="100"/>
        <c:secondPieSize val="75"/>
        <c:serLines/>
      </c:of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accent2"/>
            </a:solidFill>
          </c:spPr>
          <c:cat>
            <c:numRef>
              <c:f>Sheet1!$A$2:$A$52</c:f>
              <c:numCache>
                <c:formatCode>0.00</c:formatCode>
                <c:ptCount val="51"/>
                <c:pt idx="0">
                  <c:v>1.0</c:v>
                </c:pt>
                <c:pt idx="1">
                  <c:v>1.05</c:v>
                </c:pt>
                <c:pt idx="2">
                  <c:v>1.1</c:v>
                </c:pt>
                <c:pt idx="3">
                  <c:v>1.15</c:v>
                </c:pt>
                <c:pt idx="4">
                  <c:v>1.2</c:v>
                </c:pt>
                <c:pt idx="5">
                  <c:v>1.25</c:v>
                </c:pt>
                <c:pt idx="6">
                  <c:v>1.3</c:v>
                </c:pt>
                <c:pt idx="7">
                  <c:v>1.35</c:v>
                </c:pt>
                <c:pt idx="8">
                  <c:v>1.4</c:v>
                </c:pt>
                <c:pt idx="9">
                  <c:v>1.45</c:v>
                </c:pt>
                <c:pt idx="10">
                  <c:v>1.5</c:v>
                </c:pt>
                <c:pt idx="11">
                  <c:v>1.55</c:v>
                </c:pt>
                <c:pt idx="12">
                  <c:v>1.6</c:v>
                </c:pt>
                <c:pt idx="13">
                  <c:v>1.65</c:v>
                </c:pt>
                <c:pt idx="14">
                  <c:v>1.7</c:v>
                </c:pt>
                <c:pt idx="15">
                  <c:v>1.75</c:v>
                </c:pt>
                <c:pt idx="16">
                  <c:v>1.8</c:v>
                </c:pt>
                <c:pt idx="17">
                  <c:v>1.85</c:v>
                </c:pt>
                <c:pt idx="18">
                  <c:v>1.9</c:v>
                </c:pt>
                <c:pt idx="19">
                  <c:v>1.95</c:v>
                </c:pt>
                <c:pt idx="20">
                  <c:v>2.0</c:v>
                </c:pt>
                <c:pt idx="21">
                  <c:v>2.05</c:v>
                </c:pt>
                <c:pt idx="22">
                  <c:v>2.1</c:v>
                </c:pt>
                <c:pt idx="23">
                  <c:v>2.15</c:v>
                </c:pt>
                <c:pt idx="24">
                  <c:v>2.2</c:v>
                </c:pt>
                <c:pt idx="25">
                  <c:v>2.25</c:v>
                </c:pt>
                <c:pt idx="26">
                  <c:v>2.3</c:v>
                </c:pt>
                <c:pt idx="27">
                  <c:v>2.35</c:v>
                </c:pt>
                <c:pt idx="28">
                  <c:v>2.4</c:v>
                </c:pt>
                <c:pt idx="29">
                  <c:v>2.45</c:v>
                </c:pt>
                <c:pt idx="30">
                  <c:v>2.5</c:v>
                </c:pt>
                <c:pt idx="31">
                  <c:v>2.55</c:v>
                </c:pt>
                <c:pt idx="32">
                  <c:v>2.6</c:v>
                </c:pt>
                <c:pt idx="33">
                  <c:v>2.65</c:v>
                </c:pt>
                <c:pt idx="34">
                  <c:v>2.7</c:v>
                </c:pt>
                <c:pt idx="35">
                  <c:v>2.75</c:v>
                </c:pt>
                <c:pt idx="36">
                  <c:v>2.8</c:v>
                </c:pt>
                <c:pt idx="37">
                  <c:v>2.85</c:v>
                </c:pt>
                <c:pt idx="38">
                  <c:v>2.9</c:v>
                </c:pt>
                <c:pt idx="39">
                  <c:v>2.95</c:v>
                </c:pt>
                <c:pt idx="40">
                  <c:v>3.0</c:v>
                </c:pt>
                <c:pt idx="41">
                  <c:v>3.05</c:v>
                </c:pt>
                <c:pt idx="42">
                  <c:v>3.1</c:v>
                </c:pt>
                <c:pt idx="43">
                  <c:v>3.15</c:v>
                </c:pt>
                <c:pt idx="44">
                  <c:v>3.2</c:v>
                </c:pt>
                <c:pt idx="45">
                  <c:v>3.25</c:v>
                </c:pt>
                <c:pt idx="46">
                  <c:v>3.3</c:v>
                </c:pt>
                <c:pt idx="47">
                  <c:v>3.35</c:v>
                </c:pt>
                <c:pt idx="48">
                  <c:v>3.4</c:v>
                </c:pt>
                <c:pt idx="49">
                  <c:v>3.45</c:v>
                </c:pt>
              </c:numCache>
            </c:numRef>
          </c:cat>
          <c:val>
            <c:numRef>
              <c:f>Sheet1!$B$2:$B$52</c:f>
              <c:numCache>
                <c:formatCode>0.00</c:formatCode>
                <c:ptCount val="51"/>
                <c:pt idx="0">
                  <c:v>1.0</c:v>
                </c:pt>
                <c:pt idx="1">
                  <c:v>1.139369289604119</c:v>
                </c:pt>
                <c:pt idx="2">
                  <c:v>1.285884195487388</c:v>
                </c:pt>
                <c:pt idx="3">
                  <c:v>1.439911081230722</c:v>
                </c:pt>
                <c:pt idx="4">
                  <c:v>1.601835094277502</c:v>
                </c:pt>
                <c:pt idx="5">
                  <c:v>1.772061129002796</c:v>
                </c:pt>
                <c:pt idx="6">
                  <c:v>1.951014839160199</c:v>
                </c:pt>
                <c:pt idx="7">
                  <c:v>2.13914370223793</c:v>
                </c:pt>
                <c:pt idx="8">
                  <c:v>2.336918138385629</c:v>
                </c:pt>
                <c:pt idx="9">
                  <c:v>2.544832686709772</c:v>
                </c:pt>
                <c:pt idx="10">
                  <c:v>2.76340724187902</c:v>
                </c:pt>
                <c:pt idx="11">
                  <c:v>2.993188354131697</c:v>
                </c:pt>
                <c:pt idx="12">
                  <c:v>3.23475059593607</c:v>
                </c:pt>
                <c:pt idx="13">
                  <c:v>3.488697998720804</c:v>
                </c:pt>
                <c:pt idx="14">
                  <c:v>3.755665563268155</c:v>
                </c:pt>
                <c:pt idx="15">
                  <c:v>4.036320847546685</c:v>
                </c:pt>
                <c:pt idx="16">
                  <c:v>4.3313656359539</c:v>
                </c:pt>
                <c:pt idx="17">
                  <c:v>4.641537694142787</c:v>
                </c:pt>
                <c:pt idx="18">
                  <c:v>4.967612613820224</c:v>
                </c:pt>
                <c:pt idx="19">
                  <c:v>5.310405752130247</c:v>
                </c:pt>
                <c:pt idx="20">
                  <c:v>5.670774270471606</c:v>
                </c:pt>
                <c:pt idx="21">
                  <c:v>6.049619277847725</c:v>
                </c:pt>
                <c:pt idx="22">
                  <c:v>6.447888084108606</c:v>
                </c:pt>
                <c:pt idx="23">
                  <c:v>6.866576568718848</c:v>
                </c:pt>
                <c:pt idx="24">
                  <c:v>7.306731670975077</c:v>
                </c:pt>
                <c:pt idx="25">
                  <c:v>7.769454007899482</c:v>
                </c:pt>
                <c:pt idx="26">
                  <c:v>8.255900626355673</c:v>
                </c:pt>
                <c:pt idx="27">
                  <c:v>8.76728789626853</c:v>
                </c:pt>
                <c:pt idx="28">
                  <c:v>9.304894552182556</c:v>
                </c:pt>
                <c:pt idx="29">
                  <c:v>9.870064890764346</c:v>
                </c:pt>
                <c:pt idx="30">
                  <c:v>10.46421213224443</c:v>
                </c:pt>
                <c:pt idx="31">
                  <c:v>11.08882195420398</c:v>
                </c:pt>
                <c:pt idx="32">
                  <c:v>11.74545620654265</c:v>
                </c:pt>
                <c:pt idx="33">
                  <c:v>12.43575681691676</c:v>
                </c:pt>
                <c:pt idx="34">
                  <c:v>13.1614498964138</c:v>
                </c:pt>
                <c:pt idx="35">
                  <c:v>13.92435005572913</c:v>
                </c:pt>
                <c:pt idx="36">
                  <c:v>14.726364942638</c:v>
                </c:pt>
                <c:pt idx="37">
                  <c:v>15.56950001210859</c:v>
                </c:pt>
                <c:pt idx="38">
                  <c:v>16.45586354098402</c:v>
                </c:pt>
                <c:pt idx="39">
                  <c:v>17.38767189977261</c:v>
                </c:pt>
                <c:pt idx="40">
                  <c:v>18.36725509472862</c:v>
                </c:pt>
                <c:pt idx="41">
                  <c:v>19.39706259408156</c:v>
                </c:pt>
                <c:pt idx="42">
                  <c:v>20.47966945298259</c:v>
                </c:pt>
                <c:pt idx="43">
                  <c:v>21.61778275248367</c:v>
                </c:pt>
                <c:pt idx="44">
                  <c:v>22.81424836865031</c:v>
                </c:pt>
                <c:pt idx="45">
                  <c:v>24.07205808873402</c:v>
                </c:pt>
                <c:pt idx="46">
                  <c:v>25.39435709219884</c:v>
                </c:pt>
                <c:pt idx="47">
                  <c:v>26.78445181530824</c:v>
                </c:pt>
                <c:pt idx="48">
                  <c:v>28.24581821893797</c:v>
                </c:pt>
                <c:pt idx="49">
                  <c:v>29.78211048028889</c:v>
                </c:pt>
                <c:pt idx="50">
                  <c:v>-0.718281828459045</c:v>
                </c:pt>
              </c:numCache>
            </c:numRef>
          </c:val>
        </c:ser>
        <c:ser>
          <c:idx val="1"/>
          <c:order val="1"/>
          <c:tx>
            <c:strRef>
              <c:f>Sheet1!$C$1</c:f>
              <c:strCache>
                <c:ptCount val="1"/>
                <c:pt idx="0">
                  <c:v>Series 2</c:v>
                </c:pt>
              </c:strCache>
            </c:strRef>
          </c:tx>
          <c:spPr>
            <a:solidFill>
              <a:schemeClr val="accent1">
                <a:lumMod val="75000"/>
              </a:schemeClr>
            </a:solidFill>
            <a:ln w="25400">
              <a:noFill/>
            </a:ln>
          </c:spPr>
          <c:cat>
            <c:numRef>
              <c:f>Sheet1!$A$2:$A$52</c:f>
              <c:numCache>
                <c:formatCode>0.00</c:formatCode>
                <c:ptCount val="51"/>
                <c:pt idx="0">
                  <c:v>1.0</c:v>
                </c:pt>
                <c:pt idx="1">
                  <c:v>1.05</c:v>
                </c:pt>
                <c:pt idx="2">
                  <c:v>1.1</c:v>
                </c:pt>
                <c:pt idx="3">
                  <c:v>1.15</c:v>
                </c:pt>
                <c:pt idx="4">
                  <c:v>1.2</c:v>
                </c:pt>
                <c:pt idx="5">
                  <c:v>1.25</c:v>
                </c:pt>
                <c:pt idx="6">
                  <c:v>1.3</c:v>
                </c:pt>
                <c:pt idx="7">
                  <c:v>1.35</c:v>
                </c:pt>
                <c:pt idx="8">
                  <c:v>1.4</c:v>
                </c:pt>
                <c:pt idx="9">
                  <c:v>1.45</c:v>
                </c:pt>
                <c:pt idx="10">
                  <c:v>1.5</c:v>
                </c:pt>
                <c:pt idx="11">
                  <c:v>1.55</c:v>
                </c:pt>
                <c:pt idx="12">
                  <c:v>1.6</c:v>
                </c:pt>
                <c:pt idx="13">
                  <c:v>1.65</c:v>
                </c:pt>
                <c:pt idx="14">
                  <c:v>1.7</c:v>
                </c:pt>
                <c:pt idx="15">
                  <c:v>1.75</c:v>
                </c:pt>
                <c:pt idx="16">
                  <c:v>1.8</c:v>
                </c:pt>
                <c:pt idx="17">
                  <c:v>1.85</c:v>
                </c:pt>
                <c:pt idx="18">
                  <c:v>1.9</c:v>
                </c:pt>
                <c:pt idx="19">
                  <c:v>1.95</c:v>
                </c:pt>
                <c:pt idx="20">
                  <c:v>2.0</c:v>
                </c:pt>
                <c:pt idx="21">
                  <c:v>2.05</c:v>
                </c:pt>
                <c:pt idx="22">
                  <c:v>2.1</c:v>
                </c:pt>
                <c:pt idx="23">
                  <c:v>2.15</c:v>
                </c:pt>
                <c:pt idx="24">
                  <c:v>2.2</c:v>
                </c:pt>
                <c:pt idx="25">
                  <c:v>2.25</c:v>
                </c:pt>
                <c:pt idx="26">
                  <c:v>2.3</c:v>
                </c:pt>
                <c:pt idx="27">
                  <c:v>2.35</c:v>
                </c:pt>
                <c:pt idx="28">
                  <c:v>2.4</c:v>
                </c:pt>
                <c:pt idx="29">
                  <c:v>2.45</c:v>
                </c:pt>
                <c:pt idx="30">
                  <c:v>2.5</c:v>
                </c:pt>
                <c:pt idx="31">
                  <c:v>2.55</c:v>
                </c:pt>
                <c:pt idx="32">
                  <c:v>2.6</c:v>
                </c:pt>
                <c:pt idx="33">
                  <c:v>2.65</c:v>
                </c:pt>
                <c:pt idx="34">
                  <c:v>2.7</c:v>
                </c:pt>
                <c:pt idx="35">
                  <c:v>2.75</c:v>
                </c:pt>
                <c:pt idx="36">
                  <c:v>2.8</c:v>
                </c:pt>
                <c:pt idx="37">
                  <c:v>2.85</c:v>
                </c:pt>
                <c:pt idx="38">
                  <c:v>2.9</c:v>
                </c:pt>
                <c:pt idx="39">
                  <c:v>2.95</c:v>
                </c:pt>
                <c:pt idx="40">
                  <c:v>3.0</c:v>
                </c:pt>
                <c:pt idx="41">
                  <c:v>3.05</c:v>
                </c:pt>
                <c:pt idx="42">
                  <c:v>3.1</c:v>
                </c:pt>
                <c:pt idx="43">
                  <c:v>3.15</c:v>
                </c:pt>
                <c:pt idx="44">
                  <c:v>3.2</c:v>
                </c:pt>
                <c:pt idx="45">
                  <c:v>3.25</c:v>
                </c:pt>
                <c:pt idx="46">
                  <c:v>3.3</c:v>
                </c:pt>
                <c:pt idx="47">
                  <c:v>3.35</c:v>
                </c:pt>
                <c:pt idx="48">
                  <c:v>3.4</c:v>
                </c:pt>
                <c:pt idx="49">
                  <c:v>3.45</c:v>
                </c:pt>
              </c:numCache>
            </c:numRef>
          </c:cat>
          <c:val>
            <c:numRef>
              <c:f>Sheet1!$C$2:$C$52</c:f>
              <c:numCache>
                <c:formatCode>0.00</c:formatCode>
                <c:ptCount val="51"/>
                <c:pt idx="0">
                  <c:v>1.0</c:v>
                </c:pt>
                <c:pt idx="1">
                  <c:v>1.139369289604119</c:v>
                </c:pt>
                <c:pt idx="2">
                  <c:v>1.285884195487388</c:v>
                </c:pt>
                <c:pt idx="3">
                  <c:v>1.439911081230722</c:v>
                </c:pt>
                <c:pt idx="4">
                  <c:v>1.601835094277502</c:v>
                </c:pt>
                <c:pt idx="5">
                  <c:v>1.772061129002796</c:v>
                </c:pt>
                <c:pt idx="6">
                  <c:v>1.951014839160199</c:v>
                </c:pt>
                <c:pt idx="7">
                  <c:v>2.13914370223793</c:v>
                </c:pt>
                <c:pt idx="8">
                  <c:v>2.336918138385629</c:v>
                </c:pt>
                <c:pt idx="9">
                  <c:v>2.544832686709772</c:v>
                </c:pt>
                <c:pt idx="10">
                  <c:v>2.76340724187902</c:v>
                </c:pt>
                <c:pt idx="11">
                  <c:v>2.993188354131697</c:v>
                </c:pt>
                <c:pt idx="12">
                  <c:v>3.23475059593607</c:v>
                </c:pt>
                <c:pt idx="13">
                  <c:v>3.488697998720804</c:v>
                </c:pt>
                <c:pt idx="14">
                  <c:v>3.755665563268155</c:v>
                </c:pt>
                <c:pt idx="15">
                  <c:v>4.036320847546685</c:v>
                </c:pt>
                <c:pt idx="16">
                  <c:v>4.3313656359539</c:v>
                </c:pt>
                <c:pt idx="17">
                  <c:v>4.641537694142787</c:v>
                </c:pt>
                <c:pt idx="18">
                  <c:v>4.967612613820224</c:v>
                </c:pt>
                <c:pt idx="19">
                  <c:v>5.310405752130247</c:v>
                </c:pt>
                <c:pt idx="20">
                  <c:v>5.670774270471606</c:v>
                </c:pt>
                <c:pt idx="21">
                  <c:v>6.049619277847725</c:v>
                </c:pt>
                <c:pt idx="22">
                  <c:v>6.447888084108606</c:v>
                </c:pt>
                <c:pt idx="23">
                  <c:v>6.866576568718848</c:v>
                </c:pt>
                <c:pt idx="24">
                  <c:v>7.306731670975077</c:v>
                </c:pt>
                <c:pt idx="25">
                  <c:v>7.769454007899482</c:v>
                </c:pt>
                <c:pt idx="26">
                  <c:v>8.255900626355673</c:v>
                </c:pt>
                <c:pt idx="27">
                  <c:v>8.76728789626853</c:v>
                </c:pt>
                <c:pt idx="28">
                  <c:v>9.304894552182556</c:v>
                </c:pt>
                <c:pt idx="29">
                  <c:v>9.870064890764346</c:v>
                </c:pt>
                <c:pt idx="30">
                  <c:v>10.46421213224443</c:v>
                </c:pt>
                <c:pt idx="31">
                  <c:v>11.08882195420398</c:v>
                </c:pt>
                <c:pt idx="32">
                  <c:v>11.74545620654265</c:v>
                </c:pt>
                <c:pt idx="33">
                  <c:v>12.43575681691676</c:v>
                </c:pt>
                <c:pt idx="34">
                  <c:v>13.1614498964138</c:v>
                </c:pt>
                <c:pt idx="35">
                  <c:v>13.92435005572913</c:v>
                </c:pt>
                <c:pt idx="36">
                  <c:v>14.726364942638</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numCache>
            </c:numRef>
          </c:val>
        </c:ser>
        <c:ser>
          <c:idx val="2"/>
          <c:order val="2"/>
          <c:tx>
            <c:strRef>
              <c:f>Sheet1!$D$1</c:f>
              <c:strCache>
                <c:ptCount val="1"/>
                <c:pt idx="0">
                  <c:v>Series 3</c:v>
                </c:pt>
              </c:strCache>
            </c:strRef>
          </c:tx>
          <c:spPr>
            <a:solidFill>
              <a:schemeClr val="tx2">
                <a:lumMod val="40000"/>
                <a:lumOff val="60000"/>
              </a:schemeClr>
            </a:solidFill>
            <a:ln w="25400">
              <a:noFill/>
            </a:ln>
            <a:effectLst/>
          </c:spPr>
          <c:cat>
            <c:numRef>
              <c:f>Sheet1!$A$2:$A$52</c:f>
              <c:numCache>
                <c:formatCode>0.00</c:formatCode>
                <c:ptCount val="51"/>
                <c:pt idx="0">
                  <c:v>1.0</c:v>
                </c:pt>
                <c:pt idx="1">
                  <c:v>1.05</c:v>
                </c:pt>
                <c:pt idx="2">
                  <c:v>1.1</c:v>
                </c:pt>
                <c:pt idx="3">
                  <c:v>1.15</c:v>
                </c:pt>
                <c:pt idx="4">
                  <c:v>1.2</c:v>
                </c:pt>
                <c:pt idx="5">
                  <c:v>1.25</c:v>
                </c:pt>
                <c:pt idx="6">
                  <c:v>1.3</c:v>
                </c:pt>
                <c:pt idx="7">
                  <c:v>1.35</c:v>
                </c:pt>
                <c:pt idx="8">
                  <c:v>1.4</c:v>
                </c:pt>
                <c:pt idx="9">
                  <c:v>1.45</c:v>
                </c:pt>
                <c:pt idx="10">
                  <c:v>1.5</c:v>
                </c:pt>
                <c:pt idx="11">
                  <c:v>1.55</c:v>
                </c:pt>
                <c:pt idx="12">
                  <c:v>1.6</c:v>
                </c:pt>
                <c:pt idx="13">
                  <c:v>1.65</c:v>
                </c:pt>
                <c:pt idx="14">
                  <c:v>1.7</c:v>
                </c:pt>
                <c:pt idx="15">
                  <c:v>1.75</c:v>
                </c:pt>
                <c:pt idx="16">
                  <c:v>1.8</c:v>
                </c:pt>
                <c:pt idx="17">
                  <c:v>1.85</c:v>
                </c:pt>
                <c:pt idx="18">
                  <c:v>1.9</c:v>
                </c:pt>
                <c:pt idx="19">
                  <c:v>1.95</c:v>
                </c:pt>
                <c:pt idx="20">
                  <c:v>2.0</c:v>
                </c:pt>
                <c:pt idx="21">
                  <c:v>2.05</c:v>
                </c:pt>
                <c:pt idx="22">
                  <c:v>2.1</c:v>
                </c:pt>
                <c:pt idx="23">
                  <c:v>2.15</c:v>
                </c:pt>
                <c:pt idx="24">
                  <c:v>2.2</c:v>
                </c:pt>
                <c:pt idx="25">
                  <c:v>2.25</c:v>
                </c:pt>
                <c:pt idx="26">
                  <c:v>2.3</c:v>
                </c:pt>
                <c:pt idx="27">
                  <c:v>2.35</c:v>
                </c:pt>
                <c:pt idx="28">
                  <c:v>2.4</c:v>
                </c:pt>
                <c:pt idx="29">
                  <c:v>2.45</c:v>
                </c:pt>
                <c:pt idx="30">
                  <c:v>2.5</c:v>
                </c:pt>
                <c:pt idx="31">
                  <c:v>2.55</c:v>
                </c:pt>
                <c:pt idx="32">
                  <c:v>2.6</c:v>
                </c:pt>
                <c:pt idx="33">
                  <c:v>2.65</c:v>
                </c:pt>
                <c:pt idx="34">
                  <c:v>2.7</c:v>
                </c:pt>
                <c:pt idx="35">
                  <c:v>2.75</c:v>
                </c:pt>
                <c:pt idx="36">
                  <c:v>2.8</c:v>
                </c:pt>
                <c:pt idx="37">
                  <c:v>2.85</c:v>
                </c:pt>
                <c:pt idx="38">
                  <c:v>2.9</c:v>
                </c:pt>
                <c:pt idx="39">
                  <c:v>2.95</c:v>
                </c:pt>
                <c:pt idx="40">
                  <c:v>3.0</c:v>
                </c:pt>
                <c:pt idx="41">
                  <c:v>3.05</c:v>
                </c:pt>
                <c:pt idx="42">
                  <c:v>3.1</c:v>
                </c:pt>
                <c:pt idx="43">
                  <c:v>3.15</c:v>
                </c:pt>
                <c:pt idx="44">
                  <c:v>3.2</c:v>
                </c:pt>
                <c:pt idx="45">
                  <c:v>3.25</c:v>
                </c:pt>
                <c:pt idx="46">
                  <c:v>3.3</c:v>
                </c:pt>
                <c:pt idx="47">
                  <c:v>3.35</c:v>
                </c:pt>
                <c:pt idx="48">
                  <c:v>3.4</c:v>
                </c:pt>
                <c:pt idx="49">
                  <c:v>3.45</c:v>
                </c:pt>
              </c:numCache>
            </c:numRef>
          </c:cat>
          <c:val>
            <c:numRef>
              <c:f>Sheet1!$D$2:$D$52</c:f>
              <c:numCache>
                <c:formatCode>0.00</c:formatCode>
                <c:ptCount val="51"/>
                <c:pt idx="0">
                  <c:v>1.0</c:v>
                </c:pt>
                <c:pt idx="1">
                  <c:v>1.139369289604119</c:v>
                </c:pt>
                <c:pt idx="2">
                  <c:v>1.285884195487388</c:v>
                </c:pt>
                <c:pt idx="3">
                  <c:v>1.439911081230722</c:v>
                </c:pt>
                <c:pt idx="4">
                  <c:v>1.601835094277502</c:v>
                </c:pt>
                <c:pt idx="5">
                  <c:v>1.772061129002796</c:v>
                </c:pt>
                <c:pt idx="6">
                  <c:v>1.951014839160199</c:v>
                </c:pt>
                <c:pt idx="7">
                  <c:v>2.13914370223793</c:v>
                </c:pt>
                <c:pt idx="8">
                  <c:v>2.336918138385629</c:v>
                </c:pt>
                <c:pt idx="9">
                  <c:v>2.544832686709772</c:v>
                </c:pt>
                <c:pt idx="10">
                  <c:v>2.76340724187902</c:v>
                </c:pt>
                <c:pt idx="11">
                  <c:v>2.993188354131697</c:v>
                </c:pt>
                <c:pt idx="12">
                  <c:v>3.23475059593607</c:v>
                </c:pt>
                <c:pt idx="13">
                  <c:v>3.488697998720804</c:v>
                </c:pt>
                <c:pt idx="14">
                  <c:v>3.755665563268155</c:v>
                </c:pt>
                <c:pt idx="15">
                  <c:v>4.036320847546685</c:v>
                </c:pt>
                <c:pt idx="16">
                  <c:v>4.3313656359539</c:v>
                </c:pt>
                <c:pt idx="17">
                  <c:v>4.641537694142787</c:v>
                </c:pt>
                <c:pt idx="18">
                  <c:v>4.967612613820224</c:v>
                </c:pt>
                <c:pt idx="19">
                  <c:v>5.310405752130247</c:v>
                </c:pt>
                <c:pt idx="20">
                  <c:v>5.670774270471606</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numCache>
            </c:numRef>
          </c:val>
        </c:ser>
        <c:dLbls>
          <c:showLegendKey val="0"/>
          <c:showVal val="0"/>
          <c:showCatName val="0"/>
          <c:showSerName val="0"/>
          <c:showPercent val="0"/>
          <c:showBubbleSize val="0"/>
        </c:dLbls>
        <c:axId val="-2127752424"/>
        <c:axId val="2121830104"/>
      </c:areaChart>
      <c:catAx>
        <c:axId val="-2127752424"/>
        <c:scaling>
          <c:orientation val="minMax"/>
        </c:scaling>
        <c:delete val="1"/>
        <c:axPos val="b"/>
        <c:numFmt formatCode="0.00" sourceLinked="1"/>
        <c:majorTickMark val="out"/>
        <c:minorTickMark val="none"/>
        <c:tickLblPos val="nextTo"/>
        <c:crossAx val="2121830104"/>
        <c:crosses val="autoZero"/>
        <c:auto val="1"/>
        <c:lblAlgn val="ctr"/>
        <c:lblOffset val="100"/>
        <c:noMultiLvlLbl val="0"/>
      </c:catAx>
      <c:valAx>
        <c:axId val="2121830104"/>
        <c:scaling>
          <c:orientation val="minMax"/>
        </c:scaling>
        <c:delete val="1"/>
        <c:axPos val="l"/>
        <c:numFmt formatCode="0.00" sourceLinked="1"/>
        <c:majorTickMark val="out"/>
        <c:minorTickMark val="none"/>
        <c:tickLblPos val="nextTo"/>
        <c:crossAx val="-2127752424"/>
        <c:crosses val="autoZero"/>
        <c:crossBetween val="midCat"/>
      </c:valAx>
    </c:plotArea>
    <c:plotVisOnly val="1"/>
    <c:dispBlanksAs val="zero"/>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0.37899</cdr:x>
      <cdr:y>0.70434</cdr:y>
    </cdr:from>
    <cdr:to>
      <cdr:x>0.43213</cdr:x>
      <cdr:y>0.8477</cdr:y>
    </cdr:to>
    <cdr:sp macro="" textlink="">
      <cdr:nvSpPr>
        <cdr:cNvPr id="2" name="Freeform 1"/>
        <cdr:cNvSpPr/>
      </cdr:nvSpPr>
      <cdr:spPr>
        <a:xfrm xmlns:a="http://schemas.openxmlformats.org/drawingml/2006/main">
          <a:off x="2598412" y="2965236"/>
          <a:ext cx="364355" cy="603504"/>
        </a:xfrm>
        <a:custGeom xmlns:a="http://schemas.openxmlformats.org/drawingml/2006/main">
          <a:avLst/>
          <a:gdLst>
            <a:gd name="connsiteX0" fmla="*/ 0 w 364355"/>
            <a:gd name="connsiteY0" fmla="*/ 83285 h 614227"/>
            <a:gd name="connsiteX1" fmla="*/ 353945 w 364355"/>
            <a:gd name="connsiteY1" fmla="*/ 0 h 614227"/>
            <a:gd name="connsiteX2" fmla="*/ 364355 w 364355"/>
            <a:gd name="connsiteY2" fmla="*/ 614227 h 614227"/>
            <a:gd name="connsiteX3" fmla="*/ 10410 w 364355"/>
            <a:gd name="connsiteY3" fmla="*/ 603816 h 614227"/>
            <a:gd name="connsiteX4" fmla="*/ 0 w 364355"/>
            <a:gd name="connsiteY4" fmla="*/ 83285 h 614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55" h="614227">
              <a:moveTo>
                <a:pt x="0" y="83285"/>
              </a:moveTo>
              <a:lnTo>
                <a:pt x="353945" y="0"/>
              </a:lnTo>
              <a:lnTo>
                <a:pt x="364355" y="614227"/>
              </a:lnTo>
              <a:lnTo>
                <a:pt x="10410" y="603816"/>
              </a:lnTo>
              <a:lnTo>
                <a:pt x="0" y="83285"/>
              </a:lnTo>
              <a:close/>
            </a:path>
          </a:pathLst>
        </a:custGeom>
        <a:gradFill xmlns:a="http://schemas.openxmlformats.org/drawingml/2006/main">
          <a:gsLst>
            <a:gs pos="0">
              <a:schemeClr val="tx2">
                <a:lumMod val="40000"/>
                <a:lumOff val="60000"/>
              </a:schemeClr>
            </a:gs>
            <a:gs pos="100000">
              <a:schemeClr val="accent1">
                <a:lumMod val="75000"/>
              </a:schemeClr>
            </a:gs>
          </a:gsLst>
          <a:lin ang="0" scaled="0"/>
        </a:gra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15BE70-A921-9B44-B2E4-7977DFC0238D}" type="datetimeFigureOut">
              <a:rPr lang="en-US" smtClean="0"/>
              <a:t>5/28/14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4F0F4-CCCC-4649-92F8-FEF60035AD5C}" type="slidenum">
              <a:rPr lang="en-US" smtClean="0"/>
              <a:t>‹#›</a:t>
            </a:fld>
            <a:endParaRPr lang="en-US"/>
          </a:p>
        </p:txBody>
      </p:sp>
    </p:spTree>
    <p:extLst>
      <p:ext uri="{BB962C8B-B14F-4D97-AF65-F5344CB8AC3E}">
        <p14:creationId xmlns:p14="http://schemas.microsoft.com/office/powerpoint/2010/main" val="17005277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I’m Jason Karl. I’m a research scientist with the ARS Jornada</a:t>
            </a:r>
            <a:r>
              <a:rPr lang="en-US" baseline="0" dirty="0" smtClean="0"/>
              <a:t> Experimental Range.</a:t>
            </a:r>
            <a:r>
              <a:rPr lang="en-US" dirty="0" smtClean="0"/>
              <a:t> </a:t>
            </a:r>
            <a:r>
              <a:rPr lang="en-US" dirty="0" smtClean="0"/>
              <a:t>I’m going to talk today about how focusing</a:t>
            </a:r>
            <a:r>
              <a:rPr lang="en-US" baseline="0" dirty="0" smtClean="0"/>
              <a:t> more on the “where” of scholarly research can help us better find and use the “what” that’s in those sources.</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a:t>
            </a:fld>
            <a:endParaRPr lang="en-US"/>
          </a:p>
        </p:txBody>
      </p:sp>
    </p:spTree>
    <p:extLst>
      <p:ext uri="{BB962C8B-B14F-4D97-AF65-F5344CB8AC3E}">
        <p14:creationId xmlns:p14="http://schemas.microsoft.com/office/powerpoint/2010/main" val="1602211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is how to</a:t>
            </a:r>
            <a:r>
              <a:rPr lang="en-US" baseline="0" dirty="0" smtClean="0"/>
              <a:t> actually find and extract the location information from published studies. </a:t>
            </a:r>
            <a:r>
              <a:rPr lang="en-US" baseline="0" dirty="0" smtClean="0"/>
              <a:t>Statistics of location reporting vary by discipline, but for the ecological literature that I’m most familiar with, most studies report a study area location, and almost 2/3 of those give coordinate values. </a:t>
            </a:r>
          </a:p>
          <a:p>
            <a:endParaRPr lang="en-US" baseline="0" dirty="0" smtClean="0"/>
          </a:p>
          <a:p>
            <a:r>
              <a:rPr lang="en-US" baseline="0" dirty="0" smtClean="0"/>
              <a:t>But here </a:t>
            </a:r>
            <a:r>
              <a:rPr lang="en-US" baseline="0" dirty="0" smtClean="0"/>
              <a:t>are some examples from published papers that illustrate the complexity of the problem. I should mention that I’m not skewering any other authors here – these examples are all from papers that I’ve published. You can see that just in these four examples there is a diversity of different ways to report study locations, from place names to coordinates in text to tables. So the location information is there in published studies, but getting it out </a:t>
            </a:r>
            <a:r>
              <a:rPr lang="en-US" baseline="0" dirty="0" smtClean="0"/>
              <a:t>isn’t trivial. </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10</a:t>
            </a:fld>
            <a:endParaRPr lang="en-US"/>
          </a:p>
        </p:txBody>
      </p:sp>
    </p:spTree>
    <p:extLst>
      <p:ext uri="{BB962C8B-B14F-4D97-AF65-F5344CB8AC3E}">
        <p14:creationId xmlns:p14="http://schemas.microsoft.com/office/powerpoint/2010/main" val="2438489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go about </a:t>
            </a:r>
            <a:r>
              <a:rPr lang="en-US" dirty="0" err="1" smtClean="0"/>
              <a:t>geotagging</a:t>
            </a:r>
            <a:r>
              <a:rPr lang="en-US" dirty="0" smtClean="0"/>
              <a:t> articles? We’ve had a lot of luck with</a:t>
            </a:r>
            <a:r>
              <a:rPr lang="en-US" baseline="0" dirty="0" smtClean="0"/>
              <a:t> </a:t>
            </a:r>
            <a:r>
              <a:rPr lang="en-US" baseline="0" dirty="0" err="1" smtClean="0"/>
              <a:t>JournalMap</a:t>
            </a:r>
            <a:r>
              <a:rPr lang="en-US" baseline="0" dirty="0" smtClean="0"/>
              <a:t> in developing</a:t>
            </a:r>
            <a:r>
              <a:rPr lang="en-US" dirty="0" smtClean="0"/>
              <a:t> pattern matching algorithms to detect and extract coordinates if they’re present in an article. Place-name</a:t>
            </a:r>
            <a:r>
              <a:rPr lang="en-US" baseline="0" dirty="0" smtClean="0"/>
              <a:t> recognition is much more challenging, but we’re actively researching this. The best we can do now is a semi-automated approach to </a:t>
            </a:r>
            <a:r>
              <a:rPr lang="en-US" baseline="0" dirty="0" err="1" smtClean="0"/>
              <a:t>geotagging</a:t>
            </a:r>
            <a:r>
              <a:rPr lang="en-US" baseline="0" dirty="0" smtClean="0"/>
              <a:t> where our parsing engine automatically </a:t>
            </a:r>
            <a:r>
              <a:rPr lang="en-US" baseline="0" dirty="0" err="1" smtClean="0"/>
              <a:t>geotags</a:t>
            </a:r>
            <a:r>
              <a:rPr lang="en-US" baseline="0" dirty="0" smtClean="0"/>
              <a:t> articles with coordinates and then somebody goes through an manually </a:t>
            </a:r>
            <a:r>
              <a:rPr lang="en-US" baseline="0" dirty="0" err="1" smtClean="0"/>
              <a:t>geotags</a:t>
            </a:r>
            <a:r>
              <a:rPr lang="en-US" baseline="0" dirty="0" smtClean="0"/>
              <a:t> the remainder using some tools/workflows that make the process pretty fast.</a:t>
            </a:r>
          </a:p>
          <a:p>
            <a:endParaRPr lang="en-US" baseline="0" dirty="0" smtClean="0"/>
          </a:p>
          <a:p>
            <a:r>
              <a:rPr lang="en-US" baseline="0" dirty="0" smtClean="0"/>
              <a:t>There is a potential problem with </a:t>
            </a:r>
            <a:r>
              <a:rPr lang="en-US" baseline="0" dirty="0" err="1" smtClean="0"/>
              <a:t>geotagging</a:t>
            </a:r>
            <a:r>
              <a:rPr lang="en-US" baseline="0" dirty="0" smtClean="0"/>
              <a:t> already published articles, though. Sometimes the location information that was published isn’t correct. With </a:t>
            </a:r>
            <a:r>
              <a:rPr lang="en-US" baseline="0" dirty="0" err="1" smtClean="0"/>
              <a:t>JournalMap</a:t>
            </a:r>
            <a:r>
              <a:rPr lang="en-US" baseline="0" dirty="0" smtClean="0"/>
              <a:t> we’re finding about 2 to 5% of articles have some sort of obvious problem with the coordinates that are reported (e.g., latitude values greater than 90º). But these are only the obvious errors that we’re catching. One study that looked into it reported that about 20% of studies reported coordinates that did not correspond to the place-name description given in the article.</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11</a:t>
            </a:fld>
            <a:endParaRPr lang="en-US"/>
          </a:p>
        </p:txBody>
      </p:sp>
    </p:spTree>
    <p:extLst>
      <p:ext uri="{BB962C8B-B14F-4D97-AF65-F5344CB8AC3E}">
        <p14:creationId xmlns:p14="http://schemas.microsoft.com/office/powerpoint/2010/main" val="406296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Geotagging</a:t>
            </a:r>
            <a:r>
              <a:rPr lang="en-US" dirty="0" smtClean="0"/>
              <a:t> already published articles is</a:t>
            </a:r>
            <a:r>
              <a:rPr lang="en-US" baseline="0" dirty="0" smtClean="0"/>
              <a:t> a necessary step in enabling location-based lit searching, but as a tool, we should only be relying on it for capturing past articles. The semi-automated approach I just described works well for recent articles, but the older an article is, the more likely it is that we’ll have to do manual </a:t>
            </a:r>
            <a:r>
              <a:rPr lang="en-US" baseline="0" dirty="0" err="1" smtClean="0"/>
              <a:t>geotagging</a:t>
            </a:r>
            <a:r>
              <a:rPr lang="en-US" baseline="0" dirty="0" smtClean="0"/>
              <a:t>. The best path forward, though, is to develop and implement some standards for reporting locations and encoding those locations in articles.</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12</a:t>
            </a:fld>
            <a:endParaRPr lang="en-US"/>
          </a:p>
        </p:txBody>
      </p:sp>
    </p:spTree>
    <p:extLst>
      <p:ext uri="{BB962C8B-B14F-4D97-AF65-F5344CB8AC3E}">
        <p14:creationId xmlns:p14="http://schemas.microsoft.com/office/powerpoint/2010/main" val="1387634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If we can achieve a very large (and for</a:t>
            </a:r>
            <a:r>
              <a:rPr lang="en-US" baseline="0" dirty="0" smtClean="0">
                <a:ea typeface="+mn-ea"/>
                <a:cs typeface="+mn-cs"/>
              </a:rPr>
              <a:t> some topics comprehensive) set of </a:t>
            </a:r>
            <a:r>
              <a:rPr lang="en-US" baseline="0" dirty="0" err="1" smtClean="0">
                <a:ea typeface="+mn-ea"/>
                <a:cs typeface="+mn-cs"/>
              </a:rPr>
              <a:t>geotagged</a:t>
            </a:r>
            <a:r>
              <a:rPr lang="en-US" baseline="0" dirty="0" smtClean="0">
                <a:ea typeface="+mn-ea"/>
                <a:cs typeface="+mn-cs"/>
              </a:rPr>
              <a:t> articles, it opens up some innovative opportunities for how those articles can be used. </a:t>
            </a:r>
            <a:r>
              <a:rPr lang="en-US" dirty="0" smtClean="0">
                <a:ea typeface="+mn-ea"/>
                <a:cs typeface="+mn-cs"/>
              </a:rPr>
              <a:t>For example, having</a:t>
            </a:r>
            <a:r>
              <a:rPr lang="en-US" baseline="0" dirty="0" smtClean="0">
                <a:ea typeface="+mn-ea"/>
                <a:cs typeface="+mn-cs"/>
              </a:rPr>
              <a:t> </a:t>
            </a:r>
            <a:r>
              <a:rPr lang="en-US" baseline="0" dirty="0" smtClean="0">
                <a:ea typeface="+mn-ea"/>
                <a:cs typeface="+mn-cs"/>
              </a:rPr>
              <a:t>a</a:t>
            </a:r>
            <a:r>
              <a:rPr lang="en-US" dirty="0" smtClean="0">
                <a:ea typeface="+mn-ea"/>
                <a:cs typeface="+mn-cs"/>
              </a:rPr>
              <a:t> comprehensive map of studies lets us analyze the distribution of knowledge</a:t>
            </a:r>
            <a:r>
              <a:rPr lang="en-US" baseline="0" dirty="0" smtClean="0">
                <a:ea typeface="+mn-ea"/>
                <a:cs typeface="+mn-cs"/>
              </a:rPr>
              <a:t> and identify potential </a:t>
            </a:r>
            <a:r>
              <a:rPr lang="en-US" dirty="0" smtClean="0">
                <a:ea typeface="+mn-ea"/>
                <a:cs typeface="+mn-cs"/>
              </a:rPr>
              <a:t>hot spots &amp; cold spots. In this example we did a</a:t>
            </a:r>
            <a:r>
              <a:rPr lang="en-US" baseline="0" dirty="0" smtClean="0">
                <a:ea typeface="+mn-ea"/>
                <a:cs typeface="+mn-cs"/>
              </a:rPr>
              <a:t> fairly comprehensive search for Sage Grouse literature and </a:t>
            </a:r>
            <a:r>
              <a:rPr lang="en-US" baseline="0" dirty="0" err="1" smtClean="0">
                <a:ea typeface="+mn-ea"/>
                <a:cs typeface="+mn-cs"/>
              </a:rPr>
              <a:t>geotagged</a:t>
            </a:r>
            <a:r>
              <a:rPr lang="en-US" baseline="0" dirty="0" smtClean="0">
                <a:ea typeface="+mn-ea"/>
                <a:cs typeface="+mn-cs"/>
              </a:rPr>
              <a:t> all the references we could find. Breaking the results out by time period lets see how the knowledge of Sage Grouse evolved over time and identify centers of sage grouse research like eastern Idaho and potential gaps like eastern Nevada</a:t>
            </a:r>
            <a:r>
              <a:rPr lang="en-US" dirty="0" smtClean="0">
                <a:ea typeface="+mn-ea"/>
                <a:cs typeface="+mn-cs"/>
              </a:rPr>
              <a:t>. This kind</a:t>
            </a:r>
            <a:r>
              <a:rPr lang="en-US" baseline="0" dirty="0" smtClean="0">
                <a:ea typeface="+mn-ea"/>
                <a:cs typeface="+mn-cs"/>
              </a:rPr>
              <a:t> of information </a:t>
            </a:r>
            <a:r>
              <a:rPr lang="en-US" dirty="0" smtClean="0">
                <a:ea typeface="+mn-ea"/>
                <a:cs typeface="+mn-cs"/>
              </a:rPr>
              <a:t>could help direct research &amp; inform conservation efforts for the species.</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A5C424-C54C-0B42-9FE1-90F5755A870D}" type="slidenum">
              <a:rPr lang="en-US" sz="1200"/>
              <a:pPr eaLnBrk="1" hangingPunct="1"/>
              <a:t>14</a:t>
            </a:fld>
            <a:endParaRPr lang="en-US" sz="1200"/>
          </a:p>
        </p:txBody>
      </p:sp>
      <p:sp>
        <p:nvSpPr>
          <p:cNvPr id="22532"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B67142-E72E-A541-B150-E5DA38155A78}" type="datetime1">
              <a:rPr lang="en-US" sz="1200"/>
              <a:pPr eaLnBrk="1" hangingPunct="1"/>
              <a:t>5/28/14</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really cool example of what you can do with geographic-based</a:t>
            </a:r>
            <a:r>
              <a:rPr lang="en-US" baseline="0" dirty="0" smtClean="0"/>
              <a:t> literature search results. The GLOBE project was designed as an analytical toolset for selecting case study articles that would be good candidates for larger meta-analyses of land use change. In this example, a set of records is analyzed in terms of how well it represents an area when defined by certain environmental parameters (the colored-in areas). Blue means that the studies over-represent this area. Red areas are those that are under-represented in the set of articles. This is just scratching the surface of the kinds of things we can do with </a:t>
            </a:r>
            <a:r>
              <a:rPr lang="en-US" baseline="0" dirty="0" err="1" smtClean="0"/>
              <a:t>geotagged</a:t>
            </a:r>
            <a:r>
              <a:rPr lang="en-US" baseline="0" dirty="0" smtClean="0"/>
              <a:t> articles and geographic-based literature searching.</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15</a:t>
            </a:fld>
            <a:endParaRPr lang="en-US"/>
          </a:p>
        </p:txBody>
      </p:sp>
    </p:spTree>
    <p:extLst>
      <p:ext uri="{BB962C8B-B14F-4D97-AF65-F5344CB8AC3E}">
        <p14:creationId xmlns:p14="http://schemas.microsoft.com/office/powerpoint/2010/main" val="2076071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a researcher and author, I see tremendous value in being able to discover and analyze scholarly literature by its location as well as by more traditional keyword and topic searching. I think that we’ll see some breakthroughs in this arena in the coming years as we continue to push article </a:t>
            </a:r>
            <a:r>
              <a:rPr lang="en-US" baseline="0" dirty="0" err="1" smtClean="0"/>
              <a:t>geotagging</a:t>
            </a:r>
            <a:r>
              <a:rPr lang="en-US" baseline="0" dirty="0" smtClean="0"/>
              <a:t>, location reporting standards, and search tools. I’d love to talk to anybody here about this if you’d like to either learn more or to contribute to our efforts.</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16</a:t>
            </a:fld>
            <a:endParaRPr lang="en-US"/>
          </a:p>
        </p:txBody>
      </p:sp>
    </p:spTree>
    <p:extLst>
      <p:ext uri="{BB962C8B-B14F-4D97-AF65-F5344CB8AC3E}">
        <p14:creationId xmlns:p14="http://schemas.microsoft.com/office/powerpoint/2010/main" val="160221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technologies have advanced tremendously since I was a grad</a:t>
            </a:r>
            <a:r>
              <a:rPr lang="en-US" baseline="0" dirty="0" smtClean="0"/>
              <a:t> student. We used to have to go up to the library and pour over reference index books to find literature on what we wanted. Then these started coming on floppy disks, then CDs, finally the internet. But some aspects of literature searching haven’t really changed that much – we’re still primarily searching by topics and keywords. </a:t>
            </a:r>
          </a:p>
          <a:p>
            <a:endParaRPr lang="en-US" baseline="0" dirty="0" smtClean="0"/>
          </a:p>
          <a:p>
            <a:r>
              <a:rPr lang="en-US" baseline="0" dirty="0" smtClean="0"/>
              <a:t>What happens if you want to find articles for a specific place?</a:t>
            </a:r>
          </a:p>
          <a:p>
            <a:r>
              <a:rPr lang="en-US" baseline="0" dirty="0" smtClean="0"/>
              <a:t>Or from an area that’s similar to one that you’re considering?</a:t>
            </a:r>
          </a:p>
          <a:p>
            <a:r>
              <a:rPr lang="en-US" baseline="0" dirty="0" smtClean="0"/>
              <a:t>How do you know if a study that was done in a different area is relevant to your research?</a:t>
            </a:r>
          </a:p>
          <a:p>
            <a:r>
              <a:rPr lang="en-US" baseline="0" dirty="0" smtClean="0"/>
              <a:t>What if you wanted to search not off of place, per se, but some other criteria like climate, population, or economic attribute?</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2</a:t>
            </a:fld>
            <a:endParaRPr lang="en-US"/>
          </a:p>
        </p:txBody>
      </p:sp>
    </p:spTree>
    <p:extLst>
      <p:ext uri="{BB962C8B-B14F-4D97-AF65-F5344CB8AC3E}">
        <p14:creationId xmlns:p14="http://schemas.microsoft.com/office/powerpoint/2010/main" val="376561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real example of this for a Web of Knowledge literature search we did for ecological</a:t>
            </a:r>
            <a:r>
              <a:rPr lang="en-US" baseline="0" dirty="0" smtClean="0"/>
              <a:t> studies in the </a:t>
            </a:r>
            <a:r>
              <a:rPr lang="en-US" baseline="0" dirty="0" err="1" smtClean="0"/>
              <a:t>Chihuahuan</a:t>
            </a:r>
            <a:r>
              <a:rPr lang="en-US" baseline="0" dirty="0" smtClean="0"/>
              <a:t> Desert. My search here returned a little more than 1000 articles with the phrase </a:t>
            </a:r>
            <a:r>
              <a:rPr lang="en-US" baseline="0" dirty="0" err="1" smtClean="0"/>
              <a:t>Chihuahuan</a:t>
            </a:r>
            <a:r>
              <a:rPr lang="en-US" baseline="0" dirty="0" smtClean="0"/>
              <a:t> Desert in the title, keywords, or abstract. We looked at each of these articles and </a:t>
            </a:r>
            <a:r>
              <a:rPr lang="en-US" baseline="0" dirty="0" err="1" smtClean="0"/>
              <a:t>geotagged</a:t>
            </a:r>
            <a:r>
              <a:rPr lang="en-US" baseline="0" dirty="0" smtClean="0"/>
              <a:t> the ones we could based on where the study actually occurred. We were able to map almost 800 of the articles, </a:t>
            </a:r>
            <a:r>
              <a:rPr lang="en-US" baseline="0" dirty="0" err="1" smtClean="0"/>
              <a:t>whichi</a:t>
            </a:r>
            <a:r>
              <a:rPr lang="en-US" baseline="0" dirty="0" smtClean="0"/>
              <a:t> is a pretty good return. The map here clearly shows the result – only 36% of the studies we found actually occurred within the </a:t>
            </a:r>
            <a:r>
              <a:rPr lang="en-US" baseline="0" dirty="0" err="1" smtClean="0"/>
              <a:t>Chihuahuan</a:t>
            </a:r>
            <a:r>
              <a:rPr lang="en-US" baseline="0" dirty="0" smtClean="0"/>
              <a:t> Desert. But what this map doesn’t represent is all of those studies that occurred within that </a:t>
            </a:r>
            <a:r>
              <a:rPr lang="en-US" baseline="0" dirty="0" err="1" smtClean="0"/>
              <a:t>ecoregion</a:t>
            </a:r>
            <a:r>
              <a:rPr lang="en-US" baseline="0" dirty="0" smtClean="0"/>
              <a:t> but didn’t use those two geographic keywords.</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3</a:t>
            </a:fld>
            <a:endParaRPr lang="en-US"/>
          </a:p>
        </p:txBody>
      </p:sp>
    </p:spTree>
    <p:extLst>
      <p:ext uri="{BB962C8B-B14F-4D97-AF65-F5344CB8AC3E}">
        <p14:creationId xmlns:p14="http://schemas.microsoft.com/office/powerpoint/2010/main" val="233319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what’s going</a:t>
            </a:r>
            <a:r>
              <a:rPr lang="en-US" baseline="0" dirty="0" smtClean="0"/>
              <a:t> on with that “</a:t>
            </a:r>
            <a:r>
              <a:rPr lang="en-US" baseline="0" dirty="0" err="1" smtClean="0"/>
              <a:t>Chihuahuan</a:t>
            </a:r>
            <a:r>
              <a:rPr lang="en-US" baseline="0" dirty="0" smtClean="0"/>
              <a:t> Desert” example:</a:t>
            </a:r>
            <a:endParaRPr lang="en-US" dirty="0" smtClean="0"/>
          </a:p>
          <a:p>
            <a:r>
              <a:rPr lang="en-US" dirty="0" smtClean="0"/>
              <a:t>When </a:t>
            </a:r>
            <a:r>
              <a:rPr lang="en-US" dirty="0" smtClean="0"/>
              <a:t>you search for scientific literature</a:t>
            </a:r>
            <a:r>
              <a:rPr lang="en-US" baseline="0" dirty="0" smtClean="0"/>
              <a:t> using most of today’s widely used tools like Web of Knowledge or Google Scholar, you are largely limited to topic and keyword searches and perhaps some general context or location information like place names. From this kind of search you will get results that are relevant to your topic but only a portion of those results may be relevant to your particular location. </a:t>
            </a:r>
          </a:p>
          <a:p>
            <a:endParaRPr lang="en-US" baseline="0" dirty="0" smtClean="0"/>
          </a:p>
          <a:p>
            <a:r>
              <a:rPr lang="en-US" baseline="0" smtClean="0"/>
              <a:t>With </a:t>
            </a:r>
            <a:r>
              <a:rPr lang="en-US" baseline="0" dirty="0" smtClean="0"/>
              <a:t>the ability to add location information explicitly, though, allows you to hone your results down to a specific area. Additionally, explicit location-based searching also lets you query other spatial attributes like soils or climate to search for literature results that may not come from your particular area but may still be relevant because of their ecological context.</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4</a:t>
            </a:fld>
            <a:endParaRPr lang="en-US"/>
          </a:p>
        </p:txBody>
      </p:sp>
    </p:spTree>
    <p:extLst>
      <p:ext uri="{BB962C8B-B14F-4D97-AF65-F5344CB8AC3E}">
        <p14:creationId xmlns:p14="http://schemas.microsoft.com/office/powerpoint/2010/main" val="392604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important clarifications to make here:</a:t>
            </a:r>
          </a:p>
          <a:p>
            <a:pPr marL="228600" indent="-228600">
              <a:buAutoNum type="arabicPeriod"/>
            </a:pPr>
            <a:r>
              <a:rPr lang="en-US" dirty="0" smtClean="0"/>
              <a:t>I’m talking about the ability to search for literature (i.e., knowledge) geographically.</a:t>
            </a:r>
            <a:r>
              <a:rPr lang="en-US" baseline="0" dirty="0" smtClean="0"/>
              <a:t> There are several efforts underway at delivering interactive maps within online articles (e.g., Elsevier’s Article of the Future, </a:t>
            </a:r>
            <a:r>
              <a:rPr lang="en-US" baseline="0" dirty="0" err="1" smtClean="0"/>
              <a:t>Pensoft</a:t>
            </a:r>
            <a:r>
              <a:rPr lang="en-US" baseline="0" dirty="0" smtClean="0"/>
              <a:t>). I have an article in press with an Elsevier Journal that I was able to supply a Google Earth file for – that’s cool, but it doesn’t enable me to search for the article geographically. There are also data repository sites like </a:t>
            </a:r>
            <a:r>
              <a:rPr lang="en-US" baseline="0" dirty="0" err="1" smtClean="0"/>
              <a:t>Pangea</a:t>
            </a:r>
            <a:r>
              <a:rPr lang="en-US" baseline="0" dirty="0" smtClean="0"/>
              <a:t> that give map interfaces for finding data associated with published articles. These efforts are also cool, but often I don</a:t>
            </a:r>
            <a:r>
              <a:rPr lang="fr-FR" baseline="0" dirty="0" smtClean="0"/>
              <a:t>’</a:t>
            </a:r>
            <a:r>
              <a:rPr lang="en-US" baseline="0" dirty="0" smtClean="0"/>
              <a:t>t want the data as much as I want the knowledge derived from those data.</a:t>
            </a:r>
          </a:p>
          <a:p>
            <a:pPr marL="228600" indent="-228600">
              <a:buAutoNum type="arabicPeriod"/>
            </a:pPr>
            <a:r>
              <a:rPr lang="en-US" baseline="0" dirty="0" smtClean="0"/>
              <a:t>I’m talking about mapping and searching by the actual locations where the study was conducted, not the location of an author’s affiliation. Take a look at this example here for some of my articles. Knowing that I’m based out of southern New Mexico doesn’t do you a lot of good in finding my studies which are all over the US.</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5</a:t>
            </a:fld>
            <a:endParaRPr lang="en-US"/>
          </a:p>
        </p:txBody>
      </p:sp>
    </p:spTree>
    <p:extLst>
      <p:ext uri="{BB962C8B-B14F-4D97-AF65-F5344CB8AC3E}">
        <p14:creationId xmlns:p14="http://schemas.microsoft.com/office/powerpoint/2010/main" val="52591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scientific literature on natural resources, the majority of studies report some kind of location where</a:t>
            </a:r>
            <a:r>
              <a:rPr lang="en-US" baseline="0" dirty="0" smtClean="0"/>
              <a:t> the study was conducted. Those papers that don’t report a location are generally review papers, syntheses, opinions, or conceptual papers. Of the studies reporting a location, about 60% use some kind of coordinate in that study area description – either for a single point or to define a bounding box. Of the coordinates reported, about 90% are some format of a geographic latitude and longitude (i.e., degrees, minutes, seconds or decimal degrees). This represents a huge opportunity in improving knowledge discovery through scientific literature searching if we can rescue this information that’s locked away in the text of the studies.</a:t>
            </a:r>
          </a:p>
        </p:txBody>
      </p:sp>
      <p:sp>
        <p:nvSpPr>
          <p:cNvPr id="4" name="Slide Number Placeholder 3"/>
          <p:cNvSpPr>
            <a:spLocks noGrp="1"/>
          </p:cNvSpPr>
          <p:nvPr>
            <p:ph type="sldNum" sz="quarter" idx="10"/>
          </p:nvPr>
        </p:nvSpPr>
        <p:spPr/>
        <p:txBody>
          <a:bodyPr/>
          <a:lstStyle/>
          <a:p>
            <a:fld id="{798D6506-27BF-D74E-90BA-F262A86DD3BE}" type="slidenum">
              <a:rPr lang="en-US" smtClean="0"/>
              <a:t>6</a:t>
            </a:fld>
            <a:endParaRPr lang="en-US"/>
          </a:p>
        </p:txBody>
      </p:sp>
    </p:spTree>
    <p:extLst>
      <p:ext uri="{BB962C8B-B14F-4D97-AF65-F5344CB8AC3E}">
        <p14:creationId xmlns:p14="http://schemas.microsoft.com/office/powerpoint/2010/main" val="244043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main ways in</a:t>
            </a:r>
            <a:r>
              <a:rPr lang="en-US" baseline="0" dirty="0" smtClean="0"/>
              <a:t> which location information in studies is being leveraged is with the “</a:t>
            </a:r>
            <a:r>
              <a:rPr lang="en-US" baseline="0" dirty="0" err="1" smtClean="0"/>
              <a:t>georeferenced</a:t>
            </a:r>
            <a:r>
              <a:rPr lang="en-US" baseline="0" dirty="0" smtClean="0"/>
              <a:t> bibliography” – essentially a collection of literature related to a specific topic (or area) that has been </a:t>
            </a:r>
            <a:r>
              <a:rPr lang="en-US" baseline="0" dirty="0" err="1" smtClean="0"/>
              <a:t>geotagged</a:t>
            </a:r>
            <a:r>
              <a:rPr lang="en-US" baseline="0" dirty="0" smtClean="0"/>
              <a:t>. There are a number of examples of these from all sorts of different fields (like this example of neglected tropical diseases in India). For the most part these are high-investment exercises that require a lot of effort to manually identify and </a:t>
            </a:r>
            <a:r>
              <a:rPr lang="en-US" baseline="0" dirty="0" err="1" smtClean="0"/>
              <a:t>geotag</a:t>
            </a:r>
            <a:r>
              <a:rPr lang="en-US" baseline="0" dirty="0" smtClean="0"/>
              <a:t> the literature. As a result we’ve found that they’re difficult to sustain.</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7</a:t>
            </a:fld>
            <a:endParaRPr lang="en-US"/>
          </a:p>
        </p:txBody>
      </p:sp>
    </p:spTree>
    <p:extLst>
      <p:ext uri="{BB962C8B-B14F-4D97-AF65-F5344CB8AC3E}">
        <p14:creationId xmlns:p14="http://schemas.microsoft.com/office/powerpoint/2010/main" val="251746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But the </a:t>
            </a:r>
            <a:r>
              <a:rPr lang="en-US" dirty="0" err="1" smtClean="0">
                <a:latin typeface="Calibri" charset="0"/>
              </a:rPr>
              <a:t>georeferenced</a:t>
            </a:r>
            <a:r>
              <a:rPr lang="en-US" baseline="0" dirty="0" smtClean="0">
                <a:latin typeface="Calibri" charset="0"/>
              </a:rPr>
              <a:t> bibliography doesn’t help us much if we’re working in an understudied area. In this case, we’re after knowledge transfer, </a:t>
            </a:r>
            <a:r>
              <a:rPr lang="en-US" dirty="0" smtClean="0">
                <a:latin typeface="Calibri" charset="0"/>
              </a:rPr>
              <a:t>b</a:t>
            </a:r>
            <a:r>
              <a:rPr lang="en-US" baseline="0" dirty="0" smtClean="0">
                <a:latin typeface="Calibri" charset="0"/>
              </a:rPr>
              <a:t>ut </a:t>
            </a:r>
            <a:r>
              <a:rPr lang="en-US" baseline="0" dirty="0" smtClean="0">
                <a:latin typeface="Calibri" charset="0"/>
              </a:rPr>
              <a:t>in order f</a:t>
            </a:r>
            <a:r>
              <a:rPr lang="en-US" dirty="0" smtClean="0">
                <a:latin typeface="Calibri" charset="0"/>
              </a:rPr>
              <a:t>or </a:t>
            </a:r>
            <a:r>
              <a:rPr lang="en-US" dirty="0">
                <a:latin typeface="Calibri" charset="0"/>
              </a:rPr>
              <a:t>knowledge to be transferable, it must have come from someplace with a similar context. </a:t>
            </a:r>
            <a:r>
              <a:rPr lang="en-US" dirty="0" smtClean="0">
                <a:latin typeface="Calibri" charset="0"/>
              </a:rPr>
              <a:t>For example, research in southern New Mexico into land management practices to minimize erosion and prevent drastic state changes may be applicable to areas with similar</a:t>
            </a:r>
            <a:r>
              <a:rPr lang="en-US" baseline="0" dirty="0" smtClean="0">
                <a:latin typeface="Calibri" charset="0"/>
              </a:rPr>
              <a:t> soils and climate in southern Africa. </a:t>
            </a:r>
            <a:r>
              <a:rPr lang="en-US" baseline="0" dirty="0" smtClean="0">
                <a:latin typeface="Calibri" charset="0"/>
              </a:rPr>
              <a:t>For this to work, though, we not only need to be able to search for literature geographically, but we also need to be able to define and filter for </a:t>
            </a:r>
            <a:r>
              <a:rPr lang="en-US" dirty="0" smtClean="0">
                <a:latin typeface="Calibri" charset="0"/>
              </a:rPr>
              <a:t>location </a:t>
            </a:r>
            <a:r>
              <a:rPr lang="en-US" dirty="0">
                <a:latin typeface="Calibri" charset="0"/>
              </a:rPr>
              <a:t>similarity based on </a:t>
            </a:r>
            <a:r>
              <a:rPr lang="en-US" dirty="0" smtClean="0">
                <a:latin typeface="Calibri" charset="0"/>
              </a:rPr>
              <a:t>other attributes (like </a:t>
            </a:r>
            <a:r>
              <a:rPr lang="en-US" dirty="0" smtClean="0">
                <a:latin typeface="Calibri" charset="0"/>
              </a:rPr>
              <a:t>soil properties </a:t>
            </a:r>
            <a:r>
              <a:rPr lang="en-US" dirty="0">
                <a:latin typeface="Calibri" charset="0"/>
              </a:rPr>
              <a:t>and </a:t>
            </a:r>
            <a:r>
              <a:rPr lang="en-US" dirty="0" smtClean="0">
                <a:latin typeface="Calibri" charset="0"/>
              </a:rPr>
              <a:t>climate variables </a:t>
            </a:r>
            <a:r>
              <a:rPr lang="en-US" dirty="0">
                <a:latin typeface="Calibri" charset="0"/>
              </a:rPr>
              <a:t>in order to find knowledge from research rich areas and apply it to research poor ones for things like sustainable </a:t>
            </a:r>
            <a:r>
              <a:rPr lang="en-US" dirty="0" smtClean="0">
                <a:latin typeface="Calibri" charset="0"/>
              </a:rPr>
              <a:t>agriculture).</a:t>
            </a:r>
            <a:endParaRPr lang="en-US" dirty="0">
              <a:latin typeface="Calibri"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2826C0-AB0D-5947-9FCF-1C3E6AC7E773}" type="slidenum">
              <a:rPr lang="en-US" sz="1200"/>
              <a:pPr eaLnBrk="1" hangingPunct="1"/>
              <a:t>8</a:t>
            </a:fld>
            <a:endParaRPr lang="en-US" sz="1200"/>
          </a:p>
        </p:txBody>
      </p:sp>
      <p:sp>
        <p:nvSpPr>
          <p:cNvPr id="41988"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E1B5D5-0954-9B4D-B013-B9F54479F51C}" type="datetime1">
              <a:rPr lang="en-US" sz="1200"/>
              <a:pPr eaLnBrk="1" hangingPunct="1"/>
              <a:t>5/29/14</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what we were after in creating </a:t>
            </a:r>
            <a:r>
              <a:rPr lang="en-US" dirty="0" err="1" smtClean="0"/>
              <a:t>JournalMap</a:t>
            </a:r>
            <a:r>
              <a:rPr lang="en-US" dirty="0" smtClean="0"/>
              <a:t>. A robust geographic search engine needs to be built off of articles that are </a:t>
            </a:r>
            <a:r>
              <a:rPr lang="en-US" dirty="0" err="1" smtClean="0"/>
              <a:t>geotagged</a:t>
            </a:r>
            <a:r>
              <a:rPr lang="en-US" dirty="0" smtClean="0"/>
              <a:t> with latitude/longitude coordinates or mapped lines</a:t>
            </a:r>
            <a:r>
              <a:rPr lang="en-US" baseline="0" dirty="0" smtClean="0"/>
              <a:t> or polygons, not place names. This gets around the “</a:t>
            </a:r>
            <a:r>
              <a:rPr lang="en-US" baseline="0" dirty="0" err="1" smtClean="0"/>
              <a:t>Chihuahuan</a:t>
            </a:r>
            <a:r>
              <a:rPr lang="en-US" baseline="0" dirty="0" smtClean="0"/>
              <a:t> Desert” problem I showed earlier. It also enables complex spatial queries and similarity-based searching.</a:t>
            </a:r>
            <a:endParaRPr lang="en-US" dirty="0"/>
          </a:p>
        </p:txBody>
      </p:sp>
      <p:sp>
        <p:nvSpPr>
          <p:cNvPr id="4" name="Slide Number Placeholder 3"/>
          <p:cNvSpPr>
            <a:spLocks noGrp="1"/>
          </p:cNvSpPr>
          <p:nvPr>
            <p:ph type="sldNum" sz="quarter" idx="10"/>
          </p:nvPr>
        </p:nvSpPr>
        <p:spPr/>
        <p:txBody>
          <a:bodyPr/>
          <a:lstStyle/>
          <a:p>
            <a:fld id="{51D4F0F4-CCCC-4649-92F8-FEF60035AD5C}" type="slidenum">
              <a:rPr lang="en-US" smtClean="0"/>
              <a:t>9</a:t>
            </a:fld>
            <a:endParaRPr lang="en-US"/>
          </a:p>
        </p:txBody>
      </p:sp>
    </p:spTree>
    <p:extLst>
      <p:ext uri="{BB962C8B-B14F-4D97-AF65-F5344CB8AC3E}">
        <p14:creationId xmlns:p14="http://schemas.microsoft.com/office/powerpoint/2010/main" val="4215912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99028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2493641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67710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510526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44B9CC-EE3C-5044-BD17-B46A54DBF81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414838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44B9CC-EE3C-5044-BD17-B46A54DBF81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9986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44B9CC-EE3C-5044-BD17-B46A54DBF813}" type="datetimeFigureOut">
              <a:rPr lang="en-US" smtClean="0"/>
              <a:t>5/28/14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45628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44B9CC-EE3C-5044-BD17-B46A54DBF81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238196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4B9CC-EE3C-5044-BD17-B46A54DBF813}" type="datetimeFigureOut">
              <a:rPr lang="en-US" smtClean="0"/>
              <a:t>5/28/14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314312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4B9CC-EE3C-5044-BD17-B46A54DBF81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52305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4B9CC-EE3C-5044-BD17-B46A54DBF81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99618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4B9CC-EE3C-5044-BD17-B46A54DBF813}" type="datetimeFigureOut">
              <a:rPr lang="en-US" smtClean="0"/>
              <a:t>5/28/14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D26DE-8154-E849-9A7A-8D1557226846}" type="slidenum">
              <a:rPr lang="en-US" smtClean="0"/>
              <a:t>‹#›</a:t>
            </a:fld>
            <a:endParaRPr lang="en-US"/>
          </a:p>
        </p:txBody>
      </p:sp>
    </p:spTree>
    <p:extLst>
      <p:ext uri="{BB962C8B-B14F-4D97-AF65-F5344CB8AC3E}">
        <p14:creationId xmlns:p14="http://schemas.microsoft.com/office/powerpoint/2010/main" val="725314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microsoft.com/office/2007/relationships/hdphoto" Target="../media/hdphoto1.wdp"/><Relationship Id="rId6"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1.png"/>
          <p:cNvPicPr>
            <a:picLocks noChangeAspect="1"/>
          </p:cNvPicPr>
          <p:nvPr/>
        </p:nvPicPr>
        <p:blipFill rotWithShape="1">
          <a:blip r:embed="rId3">
            <a:extLst>
              <a:ext uri="{28A0092B-C50C-407E-A947-70E740481C1C}">
                <a14:useLocalDpi xmlns:a14="http://schemas.microsoft.com/office/drawing/2010/main" val="0"/>
              </a:ext>
            </a:extLst>
          </a:blip>
          <a:srcRect l="19738" r="19102"/>
          <a:stretch/>
        </p:blipFill>
        <p:spPr>
          <a:xfrm>
            <a:off x="1" y="-91440"/>
            <a:ext cx="9144000" cy="6105463"/>
          </a:xfrm>
          <a:prstGeom prst="rect">
            <a:avLst/>
          </a:prstGeom>
        </p:spPr>
      </p:pic>
      <p:sp>
        <p:nvSpPr>
          <p:cNvPr id="2" name="Title 1"/>
          <p:cNvSpPr>
            <a:spLocks noGrp="1"/>
          </p:cNvSpPr>
          <p:nvPr>
            <p:ph type="ctrTitle"/>
          </p:nvPr>
        </p:nvSpPr>
        <p:spPr>
          <a:xfrm>
            <a:off x="685800" y="1620304"/>
            <a:ext cx="7772400" cy="1470025"/>
          </a:xfrm>
        </p:spPr>
        <p:txBody>
          <a:bodyPr/>
          <a:lstStyle/>
          <a:p>
            <a:r>
              <a:rPr lang="en-US" dirty="0" smtClean="0"/>
              <a:t>Leveraging the </a:t>
            </a:r>
            <a:r>
              <a:rPr lang="en-US" i="1" dirty="0" smtClean="0"/>
              <a:t>Where</a:t>
            </a:r>
            <a:r>
              <a:rPr lang="en-US" dirty="0" smtClean="0"/>
              <a:t> in Scholarly Literature</a:t>
            </a:r>
            <a:endParaRPr lang="en-US" dirty="0"/>
          </a:p>
        </p:txBody>
      </p:sp>
      <p:sp>
        <p:nvSpPr>
          <p:cNvPr id="3" name="Subtitle 2"/>
          <p:cNvSpPr>
            <a:spLocks noGrp="1"/>
          </p:cNvSpPr>
          <p:nvPr>
            <p:ph type="subTitle" idx="1"/>
          </p:nvPr>
        </p:nvSpPr>
        <p:spPr>
          <a:xfrm>
            <a:off x="685800" y="4916052"/>
            <a:ext cx="6400800" cy="1172641"/>
          </a:xfrm>
        </p:spPr>
        <p:txBody>
          <a:bodyPr>
            <a:normAutofit/>
          </a:bodyPr>
          <a:lstStyle/>
          <a:p>
            <a:pPr algn="l"/>
            <a:r>
              <a:rPr lang="en-US" sz="2400" dirty="0" smtClean="0">
                <a:solidFill>
                  <a:schemeClr val="tx1">
                    <a:lumMod val="75000"/>
                    <a:lumOff val="25000"/>
                  </a:schemeClr>
                </a:solidFill>
              </a:rPr>
              <a:t>Jason Karl, Ph.D.</a:t>
            </a:r>
          </a:p>
          <a:p>
            <a:pPr algn="l"/>
            <a:r>
              <a:rPr lang="en-US" sz="2400" dirty="0" smtClean="0">
                <a:solidFill>
                  <a:schemeClr val="tx1">
                    <a:lumMod val="75000"/>
                    <a:lumOff val="25000"/>
                  </a:schemeClr>
                </a:solidFill>
              </a:rPr>
              <a:t>USDA-ARS Jornada Experimental Range</a:t>
            </a:r>
            <a:endParaRPr lang="en-US" sz="2400" dirty="0">
              <a:solidFill>
                <a:schemeClr val="tx1">
                  <a:lumMod val="75000"/>
                  <a:lumOff val="25000"/>
                </a:schemeClr>
              </a:solidFill>
            </a:endParaRPr>
          </a:p>
        </p:txBody>
      </p:sp>
      <p:pic>
        <p:nvPicPr>
          <p:cNvPr id="5" name="Picture 4" descr="JournalMap-logo-FINAL_tranparent.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5911708"/>
            <a:ext cx="3186545" cy="1100604"/>
          </a:xfrm>
          <a:prstGeom prst="rect">
            <a:avLst/>
          </a:prstGeom>
        </p:spPr>
      </p:pic>
      <p:pic>
        <p:nvPicPr>
          <p:cNvPr id="6" name="Picture 5" descr="usda_ars_log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08573" y="6265756"/>
            <a:ext cx="1425659" cy="498646"/>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16084" y="5976711"/>
            <a:ext cx="956696" cy="953939"/>
          </a:xfrm>
          <a:prstGeom prst="rect">
            <a:avLst/>
          </a:prstGeom>
        </p:spPr>
      </p:pic>
      <p:sp>
        <p:nvSpPr>
          <p:cNvPr id="10" name="Subtitle 2"/>
          <p:cNvSpPr txBox="1">
            <a:spLocks/>
          </p:cNvSpPr>
          <p:nvPr/>
        </p:nvSpPr>
        <p:spPr>
          <a:xfrm>
            <a:off x="1546089" y="3227294"/>
            <a:ext cx="6400800" cy="9629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i="1" dirty="0" smtClean="0">
                <a:solidFill>
                  <a:schemeClr val="tx1">
                    <a:lumMod val="75000"/>
                    <a:lumOff val="25000"/>
                  </a:schemeClr>
                </a:solidFill>
              </a:rPr>
              <a:t>Enabling geographic-based knowledge discovery</a:t>
            </a:r>
            <a:endParaRPr lang="en-US" sz="2400" i="1" dirty="0">
              <a:solidFill>
                <a:schemeClr val="tx1">
                  <a:lumMod val="75000"/>
                  <a:lumOff val="25000"/>
                </a:schemeClr>
              </a:solidFill>
            </a:endParaRPr>
          </a:p>
        </p:txBody>
      </p:sp>
    </p:spTree>
    <p:extLst>
      <p:ext uri="{BB962C8B-B14F-4D97-AF65-F5344CB8AC3E}">
        <p14:creationId xmlns:p14="http://schemas.microsoft.com/office/powerpoint/2010/main" val="3742883410"/>
      </p:ext>
    </p:extLst>
  </p:cSld>
  <p:clrMapOvr>
    <a:masterClrMapping/>
  </p:clrMapOvr>
  <mc:AlternateContent xmlns:mc="http://schemas.openxmlformats.org/markup-compatibility/2006" xmlns:p14="http://schemas.microsoft.com/office/powerpoint/2010/main">
    <mc:Choice Requires="p14">
      <p:transition p14:dur="0" advTm="29980"/>
    </mc:Choice>
    <mc:Fallback xmlns="">
      <p:transition xmlns:p14="http://schemas.microsoft.com/office/powerpoint/2010/main" advTm="2998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150" y="231213"/>
            <a:ext cx="8911073" cy="1143000"/>
          </a:xfrm>
        </p:spPr>
        <p:txBody>
          <a:bodyPr>
            <a:noAutofit/>
          </a:bodyPr>
          <a:lstStyle/>
          <a:p>
            <a:r>
              <a:rPr lang="en-US" sz="3200" dirty="0" smtClean="0"/>
              <a:t>Challenge: Extracting location information from published studies</a:t>
            </a:r>
            <a:endParaRPr lang="en-US" sz="3200" dirty="0"/>
          </a:p>
        </p:txBody>
      </p:sp>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450" t="3989" r="1062"/>
          <a:stretch/>
        </p:blipFill>
        <p:spPr>
          <a:xfrm>
            <a:off x="6242438" y="1652533"/>
            <a:ext cx="2445978" cy="1677750"/>
          </a:xfrm>
          <a:prstGeom prst="roundRect">
            <a:avLst>
              <a:gd name="adj" fmla="val 40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68" y="3330283"/>
            <a:ext cx="3637253" cy="1508538"/>
          </a:xfrm>
          <a:prstGeom prst="roundRect">
            <a:avLst>
              <a:gd name="adj" fmla="val 67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7479" y="3736431"/>
            <a:ext cx="5057879" cy="2615811"/>
          </a:xfrm>
          <a:prstGeom prst="roundRect">
            <a:avLst>
              <a:gd name="adj" fmla="val 20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7268" y="4997798"/>
            <a:ext cx="3262036" cy="1683420"/>
          </a:xfrm>
          <a:prstGeom prst="roundRect">
            <a:avLst>
              <a:gd name="adj" fmla="val 64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6242438" y="1751522"/>
            <a:ext cx="2445978" cy="330381"/>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101267" y="3904195"/>
            <a:ext cx="1222989" cy="185839"/>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392346" y="5699335"/>
            <a:ext cx="1173075" cy="183372"/>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982206" y="3950944"/>
            <a:ext cx="801379" cy="2175463"/>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p:cNvSpPr txBox="1"/>
          <p:nvPr/>
        </p:nvSpPr>
        <p:spPr>
          <a:xfrm>
            <a:off x="101267" y="1394321"/>
            <a:ext cx="1391464" cy="923330"/>
          </a:xfrm>
          <a:prstGeom prst="rect">
            <a:avLst/>
          </a:prstGeom>
          <a:noFill/>
        </p:spPr>
        <p:txBody>
          <a:bodyPr wrap="none" rtlCol="0">
            <a:spAutoFit/>
          </a:bodyPr>
          <a:lstStyle/>
          <a:p>
            <a:r>
              <a:rPr lang="en-US" sz="5400" b="1" dirty="0" smtClean="0"/>
              <a:t>90%</a:t>
            </a:r>
            <a:endParaRPr lang="en-US" sz="5400" b="1" dirty="0"/>
          </a:p>
        </p:txBody>
      </p:sp>
      <p:sp>
        <p:nvSpPr>
          <p:cNvPr id="13" name="TextBox 12"/>
          <p:cNvSpPr txBox="1"/>
          <p:nvPr/>
        </p:nvSpPr>
        <p:spPr>
          <a:xfrm>
            <a:off x="93723" y="2269864"/>
            <a:ext cx="1391464" cy="923330"/>
          </a:xfrm>
          <a:prstGeom prst="rect">
            <a:avLst/>
          </a:prstGeom>
          <a:noFill/>
        </p:spPr>
        <p:txBody>
          <a:bodyPr wrap="none" rtlCol="0">
            <a:spAutoFit/>
          </a:bodyPr>
          <a:lstStyle/>
          <a:p>
            <a:r>
              <a:rPr lang="en-US" sz="5400" b="1" dirty="0" smtClean="0"/>
              <a:t>58%</a:t>
            </a:r>
            <a:endParaRPr lang="en-US" sz="5400" b="1" dirty="0"/>
          </a:p>
        </p:txBody>
      </p:sp>
      <p:sp>
        <p:nvSpPr>
          <p:cNvPr id="14" name="TextBox 13"/>
          <p:cNvSpPr txBox="1"/>
          <p:nvPr/>
        </p:nvSpPr>
        <p:spPr>
          <a:xfrm>
            <a:off x="1482925" y="1544340"/>
            <a:ext cx="4461667" cy="707886"/>
          </a:xfrm>
          <a:prstGeom prst="rect">
            <a:avLst/>
          </a:prstGeom>
          <a:noFill/>
        </p:spPr>
        <p:txBody>
          <a:bodyPr wrap="square" rtlCol="0">
            <a:spAutoFit/>
          </a:bodyPr>
          <a:lstStyle/>
          <a:p>
            <a:r>
              <a:rPr lang="en-US" sz="2000" dirty="0" smtClean="0"/>
              <a:t>of ecological studies report a study location, but use countless ways to do it</a:t>
            </a:r>
            <a:endParaRPr lang="en-US" sz="2000" dirty="0"/>
          </a:p>
        </p:txBody>
      </p:sp>
      <p:sp>
        <p:nvSpPr>
          <p:cNvPr id="15" name="TextBox 14"/>
          <p:cNvSpPr txBox="1"/>
          <p:nvPr/>
        </p:nvSpPr>
        <p:spPr>
          <a:xfrm>
            <a:off x="1565421" y="2404626"/>
            <a:ext cx="4461667" cy="707886"/>
          </a:xfrm>
          <a:prstGeom prst="rect">
            <a:avLst/>
          </a:prstGeom>
          <a:noFill/>
        </p:spPr>
        <p:txBody>
          <a:bodyPr wrap="square" rtlCol="0">
            <a:spAutoFit/>
          </a:bodyPr>
          <a:lstStyle/>
          <a:p>
            <a:r>
              <a:rPr lang="en-US" sz="2000" dirty="0" smtClean="0"/>
              <a:t>of ecological studies report geographic coordinates for their study area</a:t>
            </a:r>
            <a:endParaRPr lang="en-US" sz="2000" dirty="0"/>
          </a:p>
        </p:txBody>
      </p:sp>
    </p:spTree>
    <p:extLst>
      <p:ext uri="{BB962C8B-B14F-4D97-AF65-F5344CB8AC3E}">
        <p14:creationId xmlns:p14="http://schemas.microsoft.com/office/powerpoint/2010/main" val="2763463665"/>
      </p:ext>
    </p:extLst>
  </p:cSld>
  <p:clrMapOvr>
    <a:masterClrMapping/>
  </p:clrMapOvr>
  <mc:AlternateContent xmlns:mc="http://schemas.openxmlformats.org/markup-compatibility/2006" xmlns:p14="http://schemas.microsoft.com/office/powerpoint/2010/main">
    <mc:Choice Requires="p14">
      <p:transition p14:dur="0" advTm="36742"/>
    </mc:Choice>
    <mc:Fallback xmlns="">
      <p:transition xmlns:p14="http://schemas.microsoft.com/office/powerpoint/2010/main" advTm="3674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38000"/>
            <a:extLst>
              <a:ext uri="{BEBA8EAE-BF5A-486C-A8C5-ECC9F3942E4B}">
                <a14:imgProps xmlns:a14="http://schemas.microsoft.com/office/drawing/2010/main">
                  <a14:imgLayer r:embed="rId4">
                    <a14:imgEffect>
                      <a14:brightnessContrast bright="17000"/>
                    </a14:imgEffect>
                  </a14:imgLayer>
                </a14:imgProps>
              </a:ext>
            </a:extLst>
          </a:blip>
          <a:srcRect t="25000"/>
          <a:stretch/>
        </p:blipFill>
        <p:spPr>
          <a:xfrm>
            <a:off x="0" y="0"/>
            <a:ext cx="9144000" cy="6858000"/>
          </a:xfrm>
          <a:prstGeom prst="rect">
            <a:avLst/>
          </a:prstGeom>
        </p:spPr>
      </p:pic>
      <p:sp>
        <p:nvSpPr>
          <p:cNvPr id="2" name="Title 1"/>
          <p:cNvSpPr>
            <a:spLocks noGrp="1"/>
          </p:cNvSpPr>
          <p:nvPr>
            <p:ph type="title"/>
          </p:nvPr>
        </p:nvSpPr>
        <p:spPr>
          <a:xfrm>
            <a:off x="457200" y="-6459"/>
            <a:ext cx="8229600" cy="1143000"/>
          </a:xfrm>
        </p:spPr>
        <p:txBody>
          <a:bodyPr/>
          <a:lstStyle/>
          <a:p>
            <a:r>
              <a:rPr lang="en-US" dirty="0" smtClean="0"/>
              <a:t>Article </a:t>
            </a:r>
            <a:r>
              <a:rPr lang="en-US" dirty="0" err="1" smtClean="0"/>
              <a:t>Geotagging</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Locations can be extracted from article text</a:t>
            </a:r>
          </a:p>
          <a:p>
            <a:r>
              <a:rPr lang="en-US" dirty="0" smtClean="0"/>
              <a:t>Pattern matching for coordinate values</a:t>
            </a:r>
          </a:p>
          <a:p>
            <a:pPr lvl="1"/>
            <a:r>
              <a:rPr lang="en-US" dirty="0" err="1" smtClean="0"/>
              <a:t>JournalMap</a:t>
            </a:r>
            <a:r>
              <a:rPr lang="en-US" dirty="0" smtClean="0"/>
              <a:t> &gt;80 coordinate formats	</a:t>
            </a:r>
          </a:p>
          <a:p>
            <a:r>
              <a:rPr lang="en-US" dirty="0" smtClean="0"/>
              <a:t>Place-name recognition is challenging</a:t>
            </a:r>
          </a:p>
          <a:p>
            <a:pPr lvl="1"/>
            <a:r>
              <a:rPr lang="en-US" dirty="0" smtClean="0"/>
              <a:t>Studies have many irrelevant place names</a:t>
            </a:r>
          </a:p>
          <a:p>
            <a:endParaRPr lang="en-US" dirty="0"/>
          </a:p>
          <a:p>
            <a:r>
              <a:rPr lang="en-US" dirty="0" smtClean="0"/>
              <a:t>Problem: errors in reported locations</a:t>
            </a:r>
          </a:p>
          <a:p>
            <a:pPr lvl="1"/>
            <a:r>
              <a:rPr lang="en-US" dirty="0" err="1" smtClean="0"/>
              <a:t>JournalMap</a:t>
            </a:r>
            <a:r>
              <a:rPr lang="en-US" dirty="0" smtClean="0"/>
              <a:t> ~ 2 to 5% error rate found</a:t>
            </a:r>
          </a:p>
          <a:p>
            <a:pPr lvl="1"/>
            <a:r>
              <a:rPr lang="en-US" dirty="0" smtClean="0"/>
              <a:t>Shapiro &amp; </a:t>
            </a:r>
            <a:r>
              <a:rPr lang="en-US" dirty="0" err="1" smtClean="0"/>
              <a:t>Baldi</a:t>
            </a:r>
            <a:r>
              <a:rPr lang="en-US" dirty="0" smtClean="0"/>
              <a:t> (2012): 20% of the time coordinates and place name didn’t match</a:t>
            </a:r>
          </a:p>
          <a:p>
            <a:pPr lvl="1"/>
            <a:endParaRPr lang="en-US" dirty="0"/>
          </a:p>
        </p:txBody>
      </p:sp>
    </p:spTree>
    <p:extLst>
      <p:ext uri="{BB962C8B-B14F-4D97-AF65-F5344CB8AC3E}">
        <p14:creationId xmlns:p14="http://schemas.microsoft.com/office/powerpoint/2010/main" val="1996479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There… Past &amp; Future</a:t>
            </a:r>
            <a:endParaRPr lang="en-US" dirty="0"/>
          </a:p>
        </p:txBody>
      </p:sp>
      <p:graphicFrame>
        <p:nvGraphicFramePr>
          <p:cNvPr id="4" name="Chart 3"/>
          <p:cNvGraphicFramePr/>
          <p:nvPr>
            <p:extLst>
              <p:ext uri="{D42A27DB-BD31-4B8C-83A1-F6EECF244321}">
                <p14:modId xmlns:p14="http://schemas.microsoft.com/office/powerpoint/2010/main" val="749949057"/>
              </p:ext>
            </p:extLst>
          </p:nvPr>
        </p:nvGraphicFramePr>
        <p:xfrm>
          <a:off x="1190876" y="1417638"/>
          <a:ext cx="6856156" cy="420993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H="1" flipV="1">
            <a:off x="6100338" y="2061304"/>
            <a:ext cx="20820" cy="291497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246081" y="3537754"/>
            <a:ext cx="1519879" cy="1200328"/>
          </a:xfrm>
          <a:prstGeom prst="rect">
            <a:avLst/>
          </a:prstGeom>
          <a:noFill/>
        </p:spPr>
        <p:txBody>
          <a:bodyPr wrap="square" rtlCol="0">
            <a:spAutoFit/>
          </a:bodyPr>
          <a:lstStyle/>
          <a:p>
            <a:pPr algn="ctr"/>
            <a:r>
              <a:rPr lang="en-US" sz="2400" b="1" dirty="0" smtClean="0"/>
              <a:t>Location Reporting Standards</a:t>
            </a:r>
            <a:endParaRPr lang="en-US" sz="2400" b="1" dirty="0"/>
          </a:p>
        </p:txBody>
      </p:sp>
      <p:sp>
        <p:nvSpPr>
          <p:cNvPr id="8" name="TextBox 7"/>
          <p:cNvSpPr txBox="1"/>
          <p:nvPr/>
        </p:nvSpPr>
        <p:spPr>
          <a:xfrm>
            <a:off x="4441279" y="2483057"/>
            <a:ext cx="1611739" cy="830997"/>
          </a:xfrm>
          <a:prstGeom prst="rect">
            <a:avLst/>
          </a:prstGeom>
          <a:noFill/>
        </p:spPr>
        <p:txBody>
          <a:bodyPr wrap="none" rtlCol="0">
            <a:spAutoFit/>
          </a:bodyPr>
          <a:lstStyle/>
          <a:p>
            <a:pPr algn="ctr"/>
            <a:r>
              <a:rPr lang="en-US" sz="2400" dirty="0" smtClean="0"/>
              <a:t>Article </a:t>
            </a:r>
          </a:p>
          <a:p>
            <a:pPr algn="ctr"/>
            <a:r>
              <a:rPr lang="en-US" sz="2400" dirty="0" err="1" smtClean="0"/>
              <a:t>Geotagging</a:t>
            </a:r>
            <a:endParaRPr lang="en-US" sz="2400" dirty="0"/>
          </a:p>
        </p:txBody>
      </p:sp>
      <p:sp>
        <p:nvSpPr>
          <p:cNvPr id="15" name="Freeform 14"/>
          <p:cNvSpPr/>
          <p:nvPr/>
        </p:nvSpPr>
        <p:spPr>
          <a:xfrm rot="21390017">
            <a:off x="4091184" y="3369822"/>
            <a:ext cx="1332497" cy="541353"/>
          </a:xfrm>
          <a:custGeom>
            <a:avLst/>
            <a:gdLst>
              <a:gd name="connsiteX0" fmla="*/ 1332497 w 1332497"/>
              <a:gd name="connsiteY0" fmla="*/ 0 h 541353"/>
              <a:gd name="connsiteX1" fmla="*/ 947322 w 1332497"/>
              <a:gd name="connsiteY1" fmla="*/ 249855 h 541353"/>
              <a:gd name="connsiteX2" fmla="*/ 572557 w 1332497"/>
              <a:gd name="connsiteY2" fmla="*/ 426836 h 541353"/>
              <a:gd name="connsiteX3" fmla="*/ 187382 w 1332497"/>
              <a:gd name="connsiteY3" fmla="*/ 520531 h 541353"/>
              <a:gd name="connsiteX4" fmla="*/ 0 w 1332497"/>
              <a:gd name="connsiteY4" fmla="*/ 541353 h 54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97" h="541353">
                <a:moveTo>
                  <a:pt x="1332497" y="0"/>
                </a:moveTo>
                <a:cubicBezTo>
                  <a:pt x="1203238" y="89358"/>
                  <a:pt x="1073979" y="178716"/>
                  <a:pt x="947322" y="249855"/>
                </a:cubicBezTo>
                <a:cubicBezTo>
                  <a:pt x="820665" y="320994"/>
                  <a:pt x="699214" y="381723"/>
                  <a:pt x="572557" y="426836"/>
                </a:cubicBezTo>
                <a:cubicBezTo>
                  <a:pt x="445900" y="471949"/>
                  <a:pt x="282808" y="501445"/>
                  <a:pt x="187382" y="520531"/>
                </a:cubicBezTo>
                <a:cubicBezTo>
                  <a:pt x="91956" y="539617"/>
                  <a:pt x="45978" y="540485"/>
                  <a:pt x="0" y="541353"/>
                </a:cubicBezTo>
              </a:path>
            </a:pathLst>
          </a:custGeom>
          <a:ln w="5715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Straight Connector 16"/>
          <p:cNvCxnSpPr/>
          <p:nvPr/>
        </p:nvCxnSpPr>
        <p:spPr>
          <a:xfrm>
            <a:off x="1342907" y="4997101"/>
            <a:ext cx="6537563"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363727" y="2071715"/>
            <a:ext cx="0" cy="2914975"/>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6200000">
            <a:off x="-387375" y="3293299"/>
            <a:ext cx="3067692" cy="400110"/>
          </a:xfrm>
          <a:prstGeom prst="rect">
            <a:avLst/>
          </a:prstGeom>
          <a:noFill/>
        </p:spPr>
        <p:txBody>
          <a:bodyPr wrap="none" rtlCol="0">
            <a:spAutoFit/>
          </a:bodyPr>
          <a:lstStyle/>
          <a:p>
            <a:r>
              <a:rPr lang="en-US" sz="2000" i="1" dirty="0" smtClean="0"/>
              <a:t>Scholarly Articles Published</a:t>
            </a:r>
            <a:endParaRPr lang="en-US" sz="2000" i="1" dirty="0"/>
          </a:p>
        </p:txBody>
      </p:sp>
      <p:sp>
        <p:nvSpPr>
          <p:cNvPr id="21" name="TextBox 20"/>
          <p:cNvSpPr txBox="1"/>
          <p:nvPr/>
        </p:nvSpPr>
        <p:spPr>
          <a:xfrm>
            <a:off x="4441279" y="5398908"/>
            <a:ext cx="987407" cy="523220"/>
          </a:xfrm>
          <a:prstGeom prst="rect">
            <a:avLst/>
          </a:prstGeom>
          <a:noFill/>
        </p:spPr>
        <p:txBody>
          <a:bodyPr wrap="none" rtlCol="0">
            <a:spAutoFit/>
          </a:bodyPr>
          <a:lstStyle/>
          <a:p>
            <a:r>
              <a:rPr lang="en-US" sz="2800" i="1" dirty="0" smtClean="0"/>
              <a:t>Time</a:t>
            </a:r>
            <a:endParaRPr lang="en-US" sz="2800" i="1" dirty="0"/>
          </a:p>
        </p:txBody>
      </p:sp>
      <p:sp>
        <p:nvSpPr>
          <p:cNvPr id="22" name="TextBox 21"/>
          <p:cNvSpPr txBox="1"/>
          <p:nvPr/>
        </p:nvSpPr>
        <p:spPr>
          <a:xfrm>
            <a:off x="5800544" y="5336072"/>
            <a:ext cx="673394" cy="369332"/>
          </a:xfrm>
          <a:prstGeom prst="rect">
            <a:avLst/>
          </a:prstGeom>
          <a:noFill/>
        </p:spPr>
        <p:txBody>
          <a:bodyPr wrap="none" rtlCol="0">
            <a:spAutoFit/>
          </a:bodyPr>
          <a:lstStyle/>
          <a:p>
            <a:r>
              <a:rPr lang="en-US" i="1" dirty="0" smtClean="0"/>
              <a:t>Now</a:t>
            </a:r>
            <a:endParaRPr lang="en-US" i="1" dirty="0"/>
          </a:p>
        </p:txBody>
      </p:sp>
      <p:sp>
        <p:nvSpPr>
          <p:cNvPr id="23" name="Up Arrow 22"/>
          <p:cNvSpPr/>
          <p:nvPr/>
        </p:nvSpPr>
        <p:spPr>
          <a:xfrm>
            <a:off x="6017055" y="5049156"/>
            <a:ext cx="176973" cy="338971"/>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p:cNvSpPr txBox="1"/>
          <p:nvPr/>
        </p:nvSpPr>
        <p:spPr>
          <a:xfrm>
            <a:off x="3079880" y="5039997"/>
            <a:ext cx="1868808" cy="369332"/>
          </a:xfrm>
          <a:prstGeom prst="rect">
            <a:avLst/>
          </a:prstGeom>
          <a:noFill/>
        </p:spPr>
        <p:txBody>
          <a:bodyPr wrap="none" rtlCol="0">
            <a:spAutoFit/>
          </a:bodyPr>
          <a:lstStyle/>
          <a:p>
            <a:r>
              <a:rPr lang="en-US" i="1" dirty="0" smtClean="0"/>
              <a:t>Published articles</a:t>
            </a:r>
            <a:endParaRPr lang="en-US" i="1" dirty="0"/>
          </a:p>
        </p:txBody>
      </p:sp>
      <p:sp>
        <p:nvSpPr>
          <p:cNvPr id="25" name="TextBox 24"/>
          <p:cNvSpPr txBox="1"/>
          <p:nvPr/>
        </p:nvSpPr>
        <p:spPr>
          <a:xfrm>
            <a:off x="6394696" y="5024133"/>
            <a:ext cx="1578915" cy="369332"/>
          </a:xfrm>
          <a:prstGeom prst="rect">
            <a:avLst/>
          </a:prstGeom>
          <a:noFill/>
        </p:spPr>
        <p:txBody>
          <a:bodyPr wrap="none" rtlCol="0">
            <a:spAutoFit/>
          </a:bodyPr>
          <a:lstStyle/>
          <a:p>
            <a:r>
              <a:rPr lang="en-US" i="1" dirty="0" smtClean="0"/>
              <a:t>Future articles</a:t>
            </a:r>
            <a:endParaRPr lang="en-US" i="1" dirty="0"/>
          </a:p>
        </p:txBody>
      </p:sp>
      <p:sp>
        <p:nvSpPr>
          <p:cNvPr id="26" name="TextBox 25"/>
          <p:cNvSpPr txBox="1"/>
          <p:nvPr/>
        </p:nvSpPr>
        <p:spPr>
          <a:xfrm>
            <a:off x="4278568" y="4570262"/>
            <a:ext cx="1752929" cy="369332"/>
          </a:xfrm>
          <a:prstGeom prst="rect">
            <a:avLst/>
          </a:prstGeom>
          <a:noFill/>
        </p:spPr>
        <p:txBody>
          <a:bodyPr wrap="none" rtlCol="0">
            <a:spAutoFit/>
          </a:bodyPr>
          <a:lstStyle/>
          <a:p>
            <a:r>
              <a:rPr lang="en-US" dirty="0" smtClean="0">
                <a:solidFill>
                  <a:schemeClr val="bg1"/>
                </a:solidFill>
              </a:rPr>
              <a:t>Semi-automated</a:t>
            </a:r>
            <a:endParaRPr lang="en-US" dirty="0">
              <a:solidFill>
                <a:schemeClr val="bg1"/>
              </a:solidFill>
            </a:endParaRPr>
          </a:p>
        </p:txBody>
      </p:sp>
      <p:sp>
        <p:nvSpPr>
          <p:cNvPr id="27" name="TextBox 26"/>
          <p:cNvSpPr txBox="1"/>
          <p:nvPr/>
        </p:nvSpPr>
        <p:spPr>
          <a:xfrm>
            <a:off x="2864496" y="4574238"/>
            <a:ext cx="898691" cy="369332"/>
          </a:xfrm>
          <a:prstGeom prst="rect">
            <a:avLst/>
          </a:prstGeom>
          <a:noFill/>
        </p:spPr>
        <p:txBody>
          <a:bodyPr wrap="none" rtlCol="0">
            <a:spAutoFit/>
          </a:bodyPr>
          <a:lstStyle/>
          <a:p>
            <a:r>
              <a:rPr lang="en-US" dirty="0" smtClean="0"/>
              <a:t>Manual</a:t>
            </a:r>
            <a:endParaRPr lang="en-US" dirty="0"/>
          </a:p>
        </p:txBody>
      </p:sp>
    </p:spTree>
    <p:extLst>
      <p:ext uri="{BB962C8B-B14F-4D97-AF65-F5344CB8AC3E}">
        <p14:creationId xmlns:p14="http://schemas.microsoft.com/office/powerpoint/2010/main" val="313420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Reporting Standards</a:t>
            </a:r>
            <a:endParaRPr lang="en-US" dirty="0"/>
          </a:p>
        </p:txBody>
      </p:sp>
      <p:sp>
        <p:nvSpPr>
          <p:cNvPr id="5" name="Content Placeholder 4"/>
          <p:cNvSpPr>
            <a:spLocks noGrp="1"/>
          </p:cNvSpPr>
          <p:nvPr>
            <p:ph idx="1"/>
          </p:nvPr>
        </p:nvSpPr>
        <p:spPr>
          <a:xfrm>
            <a:off x="457199" y="1600200"/>
            <a:ext cx="8433053" cy="4896031"/>
          </a:xfrm>
        </p:spPr>
        <p:txBody>
          <a:bodyPr>
            <a:normAutofit fontScale="92500" lnSpcReduction="20000"/>
          </a:bodyPr>
          <a:lstStyle/>
          <a:p>
            <a:r>
              <a:rPr lang="en-US" dirty="0" smtClean="0"/>
              <a:t>Standardized approaches for reporting study locations</a:t>
            </a:r>
          </a:p>
          <a:p>
            <a:pPr lvl="1"/>
            <a:r>
              <a:rPr lang="en-US" dirty="0" smtClean="0"/>
              <a:t>Encourage (require?) better location reporting</a:t>
            </a:r>
          </a:p>
          <a:p>
            <a:pPr lvl="1"/>
            <a:r>
              <a:rPr lang="en-US" dirty="0" smtClean="0"/>
              <a:t>Instructions for Authors</a:t>
            </a:r>
          </a:p>
          <a:p>
            <a:pPr lvl="2"/>
            <a:r>
              <a:rPr lang="en-US" dirty="0" smtClean="0"/>
              <a:t>Taylor &amp; Francis</a:t>
            </a:r>
          </a:p>
          <a:p>
            <a:pPr lvl="2"/>
            <a:r>
              <a:rPr lang="en-US" dirty="0" err="1" smtClean="0"/>
              <a:t>Pensoft</a:t>
            </a:r>
            <a:endParaRPr lang="en-US" dirty="0" smtClean="0"/>
          </a:p>
          <a:p>
            <a:pPr lvl="1"/>
            <a:r>
              <a:rPr lang="en-US" dirty="0" smtClean="0"/>
              <a:t>Supplemental files</a:t>
            </a:r>
          </a:p>
          <a:p>
            <a:r>
              <a:rPr lang="en-US" dirty="0" smtClean="0"/>
              <a:t>Validate locations at submission</a:t>
            </a:r>
          </a:p>
          <a:p>
            <a:pPr lvl="1"/>
            <a:r>
              <a:rPr lang="en-US" dirty="0" smtClean="0"/>
              <a:t>Reduce errors</a:t>
            </a:r>
          </a:p>
          <a:p>
            <a:r>
              <a:rPr lang="en-US" dirty="0" smtClean="0"/>
              <a:t>Encode locations in metadata and XML</a:t>
            </a:r>
          </a:p>
          <a:p>
            <a:pPr lvl="1"/>
            <a:r>
              <a:rPr lang="en-US" dirty="0" smtClean="0"/>
              <a:t>Dublin Core</a:t>
            </a:r>
          </a:p>
          <a:p>
            <a:pPr lvl="1"/>
            <a:r>
              <a:rPr lang="en-US" dirty="0" smtClean="0"/>
              <a:t>Darwin Core (used by </a:t>
            </a:r>
            <a:r>
              <a:rPr lang="en-US" dirty="0" err="1" smtClean="0"/>
              <a:t>Pensoft</a:t>
            </a:r>
            <a:r>
              <a:rPr lang="en-US" dirty="0" smtClean="0"/>
              <a:t>)</a:t>
            </a:r>
          </a:p>
        </p:txBody>
      </p:sp>
    </p:spTree>
    <p:extLst>
      <p:ext uri="{BB962C8B-B14F-4D97-AF65-F5344CB8AC3E}">
        <p14:creationId xmlns:p14="http://schemas.microsoft.com/office/powerpoint/2010/main" val="182456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ge_grouse_time_serie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653" y="1515403"/>
            <a:ext cx="8911822" cy="4440857"/>
          </a:xfrm>
          <a:prstGeom prst="rect">
            <a:avLst/>
          </a:prstGeom>
        </p:spPr>
      </p:pic>
    </p:spTree>
    <p:extLst>
      <p:ext uri="{BB962C8B-B14F-4D97-AF65-F5344CB8AC3E}">
        <p14:creationId xmlns:p14="http://schemas.microsoft.com/office/powerpoint/2010/main" val="2246039972"/>
      </p:ext>
    </p:extLst>
  </p:cSld>
  <p:clrMapOvr>
    <a:masterClrMapping/>
  </p:clrMapOvr>
  <mc:AlternateContent xmlns:mc="http://schemas.openxmlformats.org/markup-compatibility/2006" xmlns:p14="http://schemas.microsoft.com/office/powerpoint/2010/main">
    <mc:Choice Requires="p14">
      <p:transition p14:dur="0" advTm="51451"/>
    </mc:Choice>
    <mc:Fallback xmlns="">
      <p:transition xmlns:p14="http://schemas.microsoft.com/office/powerpoint/2010/main" advTm="51451"/>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49204"/>
            <a:ext cx="9144000" cy="6149080"/>
          </a:xfrm>
          <a:prstGeom prst="rect">
            <a:avLst/>
          </a:prstGeom>
        </p:spPr>
      </p:pic>
      <p:sp>
        <p:nvSpPr>
          <p:cNvPr id="5" name="TextBox 4"/>
          <p:cNvSpPr txBox="1"/>
          <p:nvPr/>
        </p:nvSpPr>
        <p:spPr>
          <a:xfrm>
            <a:off x="374765" y="6402526"/>
            <a:ext cx="2331701" cy="369332"/>
          </a:xfrm>
          <a:prstGeom prst="rect">
            <a:avLst/>
          </a:prstGeom>
          <a:noFill/>
        </p:spPr>
        <p:txBody>
          <a:bodyPr wrap="none" rtlCol="0">
            <a:spAutoFit/>
          </a:bodyPr>
          <a:lstStyle/>
          <a:p>
            <a:r>
              <a:rPr lang="en-US" dirty="0" smtClean="0"/>
              <a:t>http://</a:t>
            </a:r>
            <a:r>
              <a:rPr lang="en-US" dirty="0" err="1" smtClean="0"/>
              <a:t>globe.umbc.edu</a:t>
            </a:r>
            <a:endParaRPr lang="en-US" dirty="0"/>
          </a:p>
        </p:txBody>
      </p:sp>
    </p:spTree>
    <p:extLst>
      <p:ext uri="{BB962C8B-B14F-4D97-AF65-F5344CB8AC3E}">
        <p14:creationId xmlns:p14="http://schemas.microsoft.com/office/powerpoint/2010/main" val="188534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1.png"/>
          <p:cNvPicPr>
            <a:picLocks noChangeAspect="1"/>
          </p:cNvPicPr>
          <p:nvPr/>
        </p:nvPicPr>
        <p:blipFill rotWithShape="1">
          <a:blip r:embed="rId3">
            <a:extLst>
              <a:ext uri="{28A0092B-C50C-407E-A947-70E740481C1C}">
                <a14:useLocalDpi xmlns:a14="http://schemas.microsoft.com/office/drawing/2010/main" val="0"/>
              </a:ext>
            </a:extLst>
          </a:blip>
          <a:srcRect l="19738" r="19102"/>
          <a:stretch/>
        </p:blipFill>
        <p:spPr>
          <a:xfrm>
            <a:off x="1" y="-91440"/>
            <a:ext cx="9144000" cy="6105463"/>
          </a:xfrm>
          <a:prstGeom prst="rect">
            <a:avLst/>
          </a:prstGeom>
        </p:spPr>
      </p:pic>
      <p:sp>
        <p:nvSpPr>
          <p:cNvPr id="2" name="Title 1"/>
          <p:cNvSpPr>
            <a:spLocks noGrp="1"/>
          </p:cNvSpPr>
          <p:nvPr>
            <p:ph type="ctrTitle"/>
          </p:nvPr>
        </p:nvSpPr>
        <p:spPr>
          <a:xfrm>
            <a:off x="685800" y="1620304"/>
            <a:ext cx="7772400" cy="1470025"/>
          </a:xfrm>
        </p:spPr>
        <p:txBody>
          <a:bodyPr/>
          <a:lstStyle/>
          <a:p>
            <a:r>
              <a:rPr lang="en-US" dirty="0" smtClean="0"/>
              <a:t>Leveraging the </a:t>
            </a:r>
            <a:r>
              <a:rPr lang="en-US" i="1" dirty="0" smtClean="0"/>
              <a:t>Where</a:t>
            </a:r>
            <a:r>
              <a:rPr lang="en-US" dirty="0" smtClean="0"/>
              <a:t> in Scholarly Literature</a:t>
            </a:r>
            <a:endParaRPr lang="en-US" dirty="0"/>
          </a:p>
        </p:txBody>
      </p:sp>
      <p:sp>
        <p:nvSpPr>
          <p:cNvPr id="3" name="Subtitle 2"/>
          <p:cNvSpPr>
            <a:spLocks noGrp="1"/>
          </p:cNvSpPr>
          <p:nvPr>
            <p:ph type="subTitle" idx="1"/>
          </p:nvPr>
        </p:nvSpPr>
        <p:spPr>
          <a:xfrm>
            <a:off x="685800" y="4916052"/>
            <a:ext cx="6400800" cy="1172641"/>
          </a:xfrm>
        </p:spPr>
        <p:txBody>
          <a:bodyPr>
            <a:normAutofit/>
          </a:bodyPr>
          <a:lstStyle/>
          <a:p>
            <a:pPr algn="l"/>
            <a:r>
              <a:rPr lang="en-US" sz="2400" dirty="0" smtClean="0">
                <a:solidFill>
                  <a:schemeClr val="tx1">
                    <a:lumMod val="75000"/>
                    <a:lumOff val="25000"/>
                  </a:schemeClr>
                </a:solidFill>
              </a:rPr>
              <a:t>Jason Karl, Ph.D.</a:t>
            </a:r>
          </a:p>
          <a:p>
            <a:pPr algn="l"/>
            <a:r>
              <a:rPr lang="en-US" sz="2400" dirty="0" smtClean="0">
                <a:solidFill>
                  <a:schemeClr val="tx1">
                    <a:lumMod val="75000"/>
                    <a:lumOff val="25000"/>
                  </a:schemeClr>
                </a:solidFill>
              </a:rPr>
              <a:t>USDA-ARS Jornada Experimental Range</a:t>
            </a:r>
            <a:endParaRPr lang="en-US" sz="2400" dirty="0">
              <a:solidFill>
                <a:schemeClr val="tx1">
                  <a:lumMod val="75000"/>
                  <a:lumOff val="25000"/>
                </a:schemeClr>
              </a:solidFill>
            </a:endParaRPr>
          </a:p>
        </p:txBody>
      </p:sp>
      <p:pic>
        <p:nvPicPr>
          <p:cNvPr id="5" name="Picture 4" descr="JournalMap-logo-FINAL_tranparent.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5911708"/>
            <a:ext cx="3186545" cy="1100604"/>
          </a:xfrm>
          <a:prstGeom prst="rect">
            <a:avLst/>
          </a:prstGeom>
        </p:spPr>
      </p:pic>
      <p:sp>
        <p:nvSpPr>
          <p:cNvPr id="10" name="Subtitle 2"/>
          <p:cNvSpPr txBox="1">
            <a:spLocks/>
          </p:cNvSpPr>
          <p:nvPr/>
        </p:nvSpPr>
        <p:spPr>
          <a:xfrm>
            <a:off x="1546089" y="3227294"/>
            <a:ext cx="6400800" cy="9629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i="1" dirty="0" smtClean="0">
                <a:solidFill>
                  <a:schemeClr val="tx1">
                    <a:lumMod val="75000"/>
                    <a:lumOff val="25000"/>
                  </a:schemeClr>
                </a:solidFill>
              </a:rPr>
              <a:t>Enabling geographic-based knowledge discovery</a:t>
            </a:r>
            <a:endParaRPr lang="en-US" sz="2400" i="1" dirty="0">
              <a:solidFill>
                <a:schemeClr val="tx1">
                  <a:lumMod val="75000"/>
                  <a:lumOff val="25000"/>
                </a:schemeClr>
              </a:solidFill>
            </a:endParaRPr>
          </a:p>
        </p:txBody>
      </p:sp>
      <p:sp>
        <p:nvSpPr>
          <p:cNvPr id="4" name="TextBox 3"/>
          <p:cNvSpPr txBox="1"/>
          <p:nvPr/>
        </p:nvSpPr>
        <p:spPr>
          <a:xfrm>
            <a:off x="6079518" y="6098452"/>
            <a:ext cx="2966602" cy="646331"/>
          </a:xfrm>
          <a:prstGeom prst="rect">
            <a:avLst/>
          </a:prstGeom>
          <a:noFill/>
        </p:spPr>
        <p:txBody>
          <a:bodyPr wrap="none" rtlCol="0">
            <a:spAutoFit/>
          </a:bodyPr>
          <a:lstStyle/>
          <a:p>
            <a:r>
              <a:rPr lang="en-US" dirty="0" smtClean="0"/>
              <a:t>Email: </a:t>
            </a:r>
            <a:r>
              <a:rPr lang="en-US" dirty="0" err="1" smtClean="0"/>
              <a:t>jason@journalmap.org</a:t>
            </a:r>
            <a:r>
              <a:rPr lang="en-US" dirty="0" smtClean="0"/>
              <a:t/>
            </a:r>
            <a:br>
              <a:rPr lang="en-US" dirty="0" smtClean="0"/>
            </a:br>
            <a:r>
              <a:rPr lang="en-US" dirty="0" smtClean="0"/>
              <a:t>Tel: (575)-646-1301</a:t>
            </a:r>
            <a:endParaRPr lang="en-US" dirty="0"/>
          </a:p>
        </p:txBody>
      </p:sp>
      <p:sp>
        <p:nvSpPr>
          <p:cNvPr id="7" name="TextBox 6"/>
          <p:cNvSpPr txBox="1"/>
          <p:nvPr/>
        </p:nvSpPr>
        <p:spPr>
          <a:xfrm>
            <a:off x="3228184" y="6100619"/>
            <a:ext cx="2815908" cy="646331"/>
          </a:xfrm>
          <a:prstGeom prst="rect">
            <a:avLst/>
          </a:prstGeom>
          <a:noFill/>
        </p:spPr>
        <p:txBody>
          <a:bodyPr wrap="none" rtlCol="0">
            <a:spAutoFit/>
          </a:bodyPr>
          <a:lstStyle/>
          <a:p>
            <a:r>
              <a:rPr lang="en-US" dirty="0" smtClean="0"/>
              <a:t>http://</a:t>
            </a:r>
            <a:r>
              <a:rPr lang="en-US" dirty="0" err="1" smtClean="0"/>
              <a:t>www.journalmap.org</a:t>
            </a:r>
            <a:endParaRPr lang="en-US" dirty="0" smtClean="0"/>
          </a:p>
          <a:p>
            <a:r>
              <a:rPr lang="en-US" dirty="0" smtClean="0"/>
              <a:t>Twitter: @</a:t>
            </a:r>
            <a:r>
              <a:rPr lang="en-US" dirty="0" err="1" smtClean="0"/>
              <a:t>JournalMap</a:t>
            </a:r>
            <a:endParaRPr lang="en-US" dirty="0"/>
          </a:p>
        </p:txBody>
      </p:sp>
    </p:spTree>
    <p:extLst>
      <p:ext uri="{BB962C8B-B14F-4D97-AF65-F5344CB8AC3E}">
        <p14:creationId xmlns:p14="http://schemas.microsoft.com/office/powerpoint/2010/main" val="4208710870"/>
      </p:ext>
    </p:extLst>
  </p:cSld>
  <p:clrMapOvr>
    <a:masterClrMapping/>
  </p:clrMapOvr>
  <mc:AlternateContent xmlns:mc="http://schemas.openxmlformats.org/markup-compatibility/2006" xmlns:p14="http://schemas.microsoft.com/office/powerpoint/2010/main">
    <mc:Choice Requires="p14">
      <p:transition p14:dur="0" advTm="29980"/>
    </mc:Choice>
    <mc:Fallback xmlns="">
      <p:transition xmlns:p14="http://schemas.microsoft.com/office/powerpoint/2010/main" advTm="2998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000" dirty="0" smtClean="0"/>
              <a:t>What happens if you want to search for research:</a:t>
            </a:r>
          </a:p>
          <a:p>
            <a:pPr lvl="1"/>
            <a:r>
              <a:rPr lang="en-US" sz="3600" dirty="0" smtClean="0"/>
              <a:t>from a specific place?</a:t>
            </a:r>
          </a:p>
          <a:p>
            <a:pPr lvl="1"/>
            <a:r>
              <a:rPr lang="en-US" sz="3600" dirty="0" smtClean="0"/>
              <a:t>from a similar area?</a:t>
            </a:r>
          </a:p>
          <a:p>
            <a:pPr lvl="1"/>
            <a:r>
              <a:rPr lang="en-US" sz="3600" dirty="0"/>
              <a:t>b</a:t>
            </a:r>
            <a:r>
              <a:rPr lang="en-US" sz="3600" dirty="0" smtClean="0"/>
              <a:t>ased on some other criteria?</a:t>
            </a:r>
          </a:p>
          <a:p>
            <a:pPr lvl="2"/>
            <a:r>
              <a:rPr lang="en-US" sz="3200" dirty="0" smtClean="0"/>
              <a:t>Climatic, demographic, economic</a:t>
            </a:r>
            <a:endParaRPr lang="en-US" sz="3200" dirty="0"/>
          </a:p>
        </p:txBody>
      </p:sp>
    </p:spTree>
    <p:extLst>
      <p:ext uri="{BB962C8B-B14F-4D97-AF65-F5344CB8AC3E}">
        <p14:creationId xmlns:p14="http://schemas.microsoft.com/office/powerpoint/2010/main" val="422131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7979"/>
          <a:stretch/>
        </p:blipFill>
        <p:spPr>
          <a:xfrm>
            <a:off x="1270782" y="1275071"/>
            <a:ext cx="7698326" cy="5479054"/>
          </a:xfrm>
          <a:prstGeom prst="rect">
            <a:avLst/>
          </a:prstGeom>
        </p:spPr>
      </p:pic>
      <p:sp>
        <p:nvSpPr>
          <p:cNvPr id="2" name="Title 1"/>
          <p:cNvSpPr>
            <a:spLocks noGrp="1"/>
          </p:cNvSpPr>
          <p:nvPr>
            <p:ph type="title"/>
          </p:nvPr>
        </p:nvSpPr>
        <p:spPr>
          <a:xfrm>
            <a:off x="248473" y="132071"/>
            <a:ext cx="5741364" cy="1143000"/>
          </a:xfrm>
        </p:spPr>
        <p:txBody>
          <a:bodyPr>
            <a:noAutofit/>
          </a:bodyPr>
          <a:lstStyle/>
          <a:p>
            <a:r>
              <a:rPr lang="en-US" sz="3600" dirty="0" smtClean="0"/>
              <a:t>Example: </a:t>
            </a:r>
            <a:r>
              <a:rPr lang="en-US" sz="3600" dirty="0" err="1" smtClean="0"/>
              <a:t>Chihuahuan</a:t>
            </a:r>
            <a:r>
              <a:rPr lang="en-US" sz="3600" dirty="0" smtClean="0"/>
              <a:t> Desert Ecology Studies</a:t>
            </a:r>
            <a:endParaRPr lang="en-US" sz="3600" dirty="0"/>
          </a:p>
        </p:txBody>
      </p:sp>
      <p:pic>
        <p:nvPicPr>
          <p:cNvPr id="10" name="Picture 9"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837" y="23852"/>
            <a:ext cx="3154163" cy="1089419"/>
          </a:xfrm>
          <a:prstGeom prst="rect">
            <a:avLst/>
          </a:prstGeom>
        </p:spPr>
      </p:pic>
      <p:sp>
        <p:nvSpPr>
          <p:cNvPr id="7" name="Rectangle 6"/>
          <p:cNvSpPr/>
          <p:nvPr/>
        </p:nvSpPr>
        <p:spPr>
          <a:xfrm>
            <a:off x="6026201" y="1491409"/>
            <a:ext cx="2851571" cy="822563"/>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173537" y="1583336"/>
            <a:ext cx="404075" cy="221526"/>
          </a:xfrm>
          <a:prstGeom prst="rect">
            <a:avLst/>
          </a:prstGeom>
          <a:solidFill>
            <a:schemeClr val="accent2">
              <a:lumMod val="40000"/>
              <a:lumOff val="60000"/>
            </a:schemeClr>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37716" y="2041148"/>
            <a:ext cx="106150" cy="10972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3" name="TextBox 12"/>
          <p:cNvSpPr txBox="1"/>
          <p:nvPr/>
        </p:nvSpPr>
        <p:spPr>
          <a:xfrm>
            <a:off x="6662281" y="1497085"/>
            <a:ext cx="1611314" cy="307777"/>
          </a:xfrm>
          <a:prstGeom prst="rect">
            <a:avLst/>
          </a:prstGeom>
          <a:noFill/>
        </p:spPr>
        <p:txBody>
          <a:bodyPr wrap="none" rtlCol="0">
            <a:spAutoFit/>
          </a:bodyPr>
          <a:lstStyle/>
          <a:p>
            <a:r>
              <a:rPr lang="en-US" sz="1400" b="1" dirty="0" err="1" smtClean="0"/>
              <a:t>Chihuahuan</a:t>
            </a:r>
            <a:r>
              <a:rPr lang="en-US" sz="1400" b="1" dirty="0" smtClean="0"/>
              <a:t> Desert</a:t>
            </a:r>
            <a:endParaRPr lang="en-US" sz="1400" b="1" dirty="0"/>
          </a:p>
        </p:txBody>
      </p:sp>
      <p:sp>
        <p:nvSpPr>
          <p:cNvPr id="14" name="TextBox 13"/>
          <p:cNvSpPr txBox="1"/>
          <p:nvPr/>
        </p:nvSpPr>
        <p:spPr>
          <a:xfrm>
            <a:off x="6666957" y="1804600"/>
            <a:ext cx="2337814" cy="523220"/>
          </a:xfrm>
          <a:prstGeom prst="rect">
            <a:avLst/>
          </a:prstGeom>
          <a:noFill/>
        </p:spPr>
        <p:txBody>
          <a:bodyPr wrap="square" rtlCol="0">
            <a:spAutoFit/>
          </a:bodyPr>
          <a:lstStyle/>
          <a:p>
            <a:r>
              <a:rPr lang="en-US" sz="1400" b="1" dirty="0" smtClean="0"/>
              <a:t>Studies from “</a:t>
            </a:r>
            <a:r>
              <a:rPr lang="en-US" sz="1400" b="1" dirty="0" err="1" smtClean="0"/>
              <a:t>Chihuahuan</a:t>
            </a:r>
            <a:r>
              <a:rPr lang="en-US" sz="1400" b="1" dirty="0" smtClean="0"/>
              <a:t> Desert” literature search</a:t>
            </a:r>
            <a:endParaRPr lang="en-US" sz="1400" b="1" dirty="0"/>
          </a:p>
        </p:txBody>
      </p:sp>
      <p:sp>
        <p:nvSpPr>
          <p:cNvPr id="9" name="TextBox 8"/>
          <p:cNvSpPr txBox="1"/>
          <p:nvPr/>
        </p:nvSpPr>
        <p:spPr>
          <a:xfrm>
            <a:off x="397677" y="2598275"/>
            <a:ext cx="3049686" cy="378565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sz="2000" dirty="0" smtClean="0"/>
              <a:t>Web of Knowledge Search for “</a:t>
            </a:r>
            <a:r>
              <a:rPr lang="en-US" sz="2000" dirty="0" err="1" smtClean="0"/>
              <a:t>Chihuahuan</a:t>
            </a:r>
            <a:r>
              <a:rPr lang="en-US" sz="2000" dirty="0" smtClean="0"/>
              <a:t> Desert” in ecology journals.</a:t>
            </a:r>
            <a:br>
              <a:rPr lang="en-US" sz="2000" dirty="0" smtClean="0"/>
            </a:br>
            <a:r>
              <a:rPr lang="en-US" sz="2000" b="1" dirty="0" smtClean="0"/>
              <a:t>784 articles </a:t>
            </a:r>
            <a:r>
              <a:rPr lang="en-US" sz="2000" dirty="0" smtClean="0"/>
              <a:t>could be mapped</a:t>
            </a:r>
          </a:p>
          <a:p>
            <a:pPr marL="285750" indent="-285750">
              <a:buFont typeface="Arial"/>
              <a:buChar char="•"/>
            </a:pPr>
            <a:r>
              <a:rPr lang="en-US" sz="2000" b="1" dirty="0" smtClean="0"/>
              <a:t>282 (36%) </a:t>
            </a:r>
            <a:r>
              <a:rPr lang="en-US" sz="2000" dirty="0" smtClean="0"/>
              <a:t>actually in </a:t>
            </a:r>
            <a:r>
              <a:rPr lang="en-US" sz="2000" dirty="0" err="1" smtClean="0"/>
              <a:t>Chihuahan</a:t>
            </a:r>
            <a:r>
              <a:rPr lang="en-US" sz="2000" dirty="0" smtClean="0"/>
              <a:t> Desert</a:t>
            </a:r>
          </a:p>
          <a:p>
            <a:pPr marL="285750" indent="-285750">
              <a:buFont typeface="Arial"/>
              <a:buChar char="•"/>
            </a:pPr>
            <a:r>
              <a:rPr lang="en-US" sz="2000" i="1" dirty="0" smtClean="0"/>
              <a:t>Doesn’t represent myriad articles in the area not using place name term</a:t>
            </a:r>
            <a:endParaRPr lang="en-US" sz="2000" i="1" dirty="0"/>
          </a:p>
        </p:txBody>
      </p:sp>
    </p:spTree>
    <p:extLst>
      <p:ext uri="{BB962C8B-B14F-4D97-AF65-F5344CB8AC3E}">
        <p14:creationId xmlns:p14="http://schemas.microsoft.com/office/powerpoint/2010/main" val="3442384593"/>
      </p:ext>
    </p:extLst>
  </p:cSld>
  <p:clrMapOvr>
    <a:masterClrMapping/>
  </p:clrMapOvr>
  <mc:AlternateContent xmlns:mc="http://schemas.openxmlformats.org/markup-compatibility/2006" xmlns:p14="http://schemas.microsoft.com/office/powerpoint/2010/main">
    <mc:Choice Requires="p14">
      <p:transition p14:dur="0" advTm="61186"/>
    </mc:Choice>
    <mc:Fallback xmlns="">
      <p:transition xmlns:p14="http://schemas.microsoft.com/office/powerpoint/2010/main" advTm="61186"/>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047075" y="5230114"/>
            <a:ext cx="2743200" cy="1219204"/>
            <a:chOff x="2047075" y="5230114"/>
            <a:chExt cx="2743200" cy="1219204"/>
          </a:xfrm>
        </p:grpSpPr>
        <p:sp>
          <p:nvSpPr>
            <p:cNvPr id="13" name="Rounded Rectangle 12"/>
            <p:cNvSpPr/>
            <p:nvPr/>
          </p:nvSpPr>
          <p:spPr>
            <a:xfrm>
              <a:off x="2047075" y="5230114"/>
              <a:ext cx="2743200" cy="12192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le 13"/>
            <p:cNvSpPr/>
            <p:nvPr/>
          </p:nvSpPr>
          <p:spPr>
            <a:xfrm>
              <a:off x="2708691" y="5382518"/>
              <a:ext cx="9144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Specific location</a:t>
              </a:r>
              <a:endParaRPr lang="en-US" sz="1400" dirty="0"/>
            </a:p>
          </p:txBody>
        </p:sp>
        <p:sp>
          <p:nvSpPr>
            <p:cNvPr id="22" name="Round Same Side Corner Rectangle 21"/>
            <p:cNvSpPr/>
            <p:nvPr/>
          </p:nvSpPr>
          <p:spPr>
            <a:xfrm rot="16200000">
              <a:off x="1709336" y="5567853"/>
              <a:ext cx="1219204" cy="54372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lIns="27432" rIns="27432" rtlCol="0" anchor="ctr"/>
            <a:lstStyle/>
            <a:p>
              <a:pPr algn="ctr">
                <a:lnSpc>
                  <a:spcPct val="85000"/>
                </a:lnSpc>
              </a:pPr>
              <a:r>
                <a:rPr lang="en-US" sz="1500" b="1" dirty="0" smtClean="0"/>
                <a:t>Geo-semantic</a:t>
              </a:r>
              <a:r>
                <a:rPr lang="en-US" sz="1600" b="1" dirty="0" smtClean="0"/>
                <a:t> </a:t>
              </a:r>
              <a:r>
                <a:rPr lang="en-US" sz="1600" b="1" dirty="0"/>
                <a:t>s</a:t>
              </a:r>
              <a:r>
                <a:rPr lang="en-US" sz="1600" b="1" dirty="0" smtClean="0"/>
                <a:t>earch</a:t>
              </a:r>
              <a:endParaRPr lang="en-US" sz="1600" b="1" dirty="0"/>
            </a:p>
          </p:txBody>
        </p:sp>
      </p:grpSp>
      <p:sp>
        <p:nvSpPr>
          <p:cNvPr id="2" name="Title 1"/>
          <p:cNvSpPr>
            <a:spLocks noGrp="1"/>
          </p:cNvSpPr>
          <p:nvPr>
            <p:ph type="title"/>
          </p:nvPr>
        </p:nvSpPr>
        <p:spPr>
          <a:xfrm>
            <a:off x="520701" y="285665"/>
            <a:ext cx="4737099" cy="1143000"/>
          </a:xfrm>
        </p:spPr>
        <p:txBody>
          <a:bodyPr>
            <a:noAutofit/>
          </a:bodyPr>
          <a:lstStyle/>
          <a:p>
            <a:r>
              <a:rPr lang="en-US" sz="4000" dirty="0" smtClean="0"/>
              <a:t>Geographic-based literature searching</a:t>
            </a:r>
            <a:endParaRPr lang="en-US" sz="4000" dirty="0"/>
          </a:p>
        </p:txBody>
      </p:sp>
      <p:sp>
        <p:nvSpPr>
          <p:cNvPr id="5" name="Oval 4"/>
          <p:cNvSpPr/>
          <p:nvPr/>
        </p:nvSpPr>
        <p:spPr>
          <a:xfrm>
            <a:off x="3733801" y="2606308"/>
            <a:ext cx="4800600" cy="2819400"/>
          </a:xfrm>
          <a:prstGeom prst="ellipse">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p:cNvSpPr/>
          <p:nvPr/>
        </p:nvSpPr>
        <p:spPr>
          <a:xfrm>
            <a:off x="4267201" y="3520708"/>
            <a:ext cx="990600" cy="9144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100" b="1" dirty="0" smtClean="0"/>
              <a:t>Relevant </a:t>
            </a:r>
            <a:br>
              <a:rPr lang="en-US" sz="1100" b="1" dirty="0" smtClean="0"/>
            </a:br>
            <a:r>
              <a:rPr lang="en-US" sz="1100" b="1" dirty="0" smtClean="0"/>
              <a:t>to location</a:t>
            </a:r>
          </a:p>
        </p:txBody>
      </p:sp>
      <p:sp>
        <p:nvSpPr>
          <p:cNvPr id="7" name="Oval 6"/>
          <p:cNvSpPr/>
          <p:nvPr/>
        </p:nvSpPr>
        <p:spPr>
          <a:xfrm>
            <a:off x="6019801" y="3215908"/>
            <a:ext cx="1790700" cy="17526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smtClean="0"/>
              <a:t>Relevant by similar </a:t>
            </a:r>
            <a:r>
              <a:rPr lang="en-US" sz="1400" b="1" dirty="0" smtClean="0"/>
              <a:t>context</a:t>
            </a:r>
            <a:endParaRPr lang="en-US" sz="1400" b="1" dirty="0" smtClean="0"/>
          </a:p>
        </p:txBody>
      </p:sp>
      <p:sp>
        <p:nvSpPr>
          <p:cNvPr id="8" name="TextBox 7"/>
          <p:cNvSpPr txBox="1"/>
          <p:nvPr/>
        </p:nvSpPr>
        <p:spPr>
          <a:xfrm>
            <a:off x="5183144" y="2801154"/>
            <a:ext cx="1751057" cy="338554"/>
          </a:xfrm>
          <a:prstGeom prst="rect">
            <a:avLst/>
          </a:prstGeom>
          <a:noFill/>
        </p:spPr>
        <p:txBody>
          <a:bodyPr wrap="none" rtlCol="0">
            <a:spAutoFit/>
          </a:bodyPr>
          <a:lstStyle/>
          <a:p>
            <a:r>
              <a:rPr lang="en-US" sz="1600" b="1" dirty="0" smtClean="0"/>
              <a:t>Relevant to theme</a:t>
            </a:r>
            <a:endParaRPr lang="en-US" sz="1600" b="1" dirty="0"/>
          </a:p>
        </p:txBody>
      </p:sp>
      <p:sp>
        <p:nvSpPr>
          <p:cNvPr id="11" name="Rounded Rectangle 10"/>
          <p:cNvSpPr/>
          <p:nvPr/>
        </p:nvSpPr>
        <p:spPr>
          <a:xfrm>
            <a:off x="642938" y="3662928"/>
            <a:ext cx="2252662" cy="1219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Question: </a:t>
            </a:r>
            <a:r>
              <a:rPr lang="en-US" dirty="0" smtClean="0">
                <a:solidFill>
                  <a:schemeClr val="tx1"/>
                </a:solidFill>
              </a:rPr>
              <a:t/>
            </a:r>
            <a:br>
              <a:rPr lang="en-US" dirty="0" smtClean="0">
                <a:solidFill>
                  <a:schemeClr val="tx1"/>
                </a:solidFill>
              </a:rPr>
            </a:br>
            <a:r>
              <a:rPr lang="en-US" dirty="0" smtClean="0">
                <a:solidFill>
                  <a:schemeClr val="tx1"/>
                </a:solidFill>
              </a:rPr>
              <a:t>e.g., soil erosion in North American Southwest</a:t>
            </a:r>
            <a:endParaRPr lang="en-US" dirty="0">
              <a:solidFill>
                <a:schemeClr val="tx1"/>
              </a:solidFill>
            </a:endParaRPr>
          </a:p>
        </p:txBody>
      </p:sp>
      <p:cxnSp>
        <p:nvCxnSpPr>
          <p:cNvPr id="17" name="Straight Arrow Connector 16"/>
          <p:cNvCxnSpPr>
            <a:stCxn id="14" idx="0"/>
            <a:endCxn id="6" idx="3"/>
          </p:cNvCxnSpPr>
          <p:nvPr/>
        </p:nvCxnSpPr>
        <p:spPr>
          <a:xfrm flipV="1">
            <a:off x="3165891" y="4301197"/>
            <a:ext cx="1246380" cy="1081321"/>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p:cNvCxnSpPr>
          <p:nvPr/>
        </p:nvCxnSpPr>
        <p:spPr>
          <a:xfrm flipV="1">
            <a:off x="4229101" y="4435108"/>
            <a:ext cx="1905000" cy="947410"/>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a:off x="3581399" y="2837224"/>
            <a:ext cx="685802" cy="302484"/>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4508652">
            <a:off x="2272145" y="3189224"/>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7091348" flipV="1">
            <a:off x="2251492" y="4497843"/>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p:cNvSpPr/>
          <p:nvPr/>
        </p:nvSpPr>
        <p:spPr>
          <a:xfrm>
            <a:off x="3733801" y="5382518"/>
            <a:ext cx="990599" cy="914400"/>
          </a:xfrm>
          <a:prstGeom prst="roundRect">
            <a:avLst/>
          </a:prstGeom>
        </p:spPr>
        <p:style>
          <a:lnRef idx="2">
            <a:schemeClr val="dk1"/>
          </a:lnRef>
          <a:fillRef idx="1">
            <a:schemeClr val="lt1"/>
          </a:fillRef>
          <a:effectRef idx="0">
            <a:schemeClr val="dk1"/>
          </a:effectRef>
          <a:fontRef idx="minor">
            <a:schemeClr val="dk1"/>
          </a:fontRef>
        </p:style>
        <p:txBody>
          <a:bodyPr lIns="27432" rIns="27432" rtlCol="0" anchor="ctr"/>
          <a:lstStyle/>
          <a:p>
            <a:pPr algn="ctr"/>
            <a:r>
              <a:rPr lang="en-US" sz="1400" dirty="0"/>
              <a:t>S</a:t>
            </a:r>
            <a:r>
              <a:rPr lang="en-US" sz="1400" dirty="0" smtClean="0"/>
              <a:t>imilar </a:t>
            </a:r>
            <a:r>
              <a:rPr lang="en-US" sz="1400" dirty="0"/>
              <a:t>a</a:t>
            </a:r>
            <a:r>
              <a:rPr lang="en-US" sz="1400" dirty="0" smtClean="0"/>
              <a:t>reas</a:t>
            </a:r>
            <a:endParaRPr lang="en-US" sz="1400" dirty="0"/>
          </a:p>
        </p:txBody>
      </p:sp>
      <p:grpSp>
        <p:nvGrpSpPr>
          <p:cNvPr id="24" name="Group 23"/>
          <p:cNvGrpSpPr/>
          <p:nvPr/>
        </p:nvGrpSpPr>
        <p:grpSpPr>
          <a:xfrm>
            <a:off x="1905000" y="2273129"/>
            <a:ext cx="1676399" cy="1128188"/>
            <a:chOff x="1905000" y="1691211"/>
            <a:chExt cx="1676399" cy="1128188"/>
          </a:xfrm>
        </p:grpSpPr>
        <p:sp>
          <p:nvSpPr>
            <p:cNvPr id="12" name="Rounded Rectangle 11"/>
            <p:cNvSpPr/>
            <p:nvPr/>
          </p:nvSpPr>
          <p:spPr>
            <a:xfrm>
              <a:off x="2047074" y="1691213"/>
              <a:ext cx="1534325" cy="1128185"/>
            </a:xfrm>
            <a:prstGeom prst="roundRect">
              <a:avLst>
                <a:gd name="adj" fmla="val 98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ound Same Side Corner Rectangle 15"/>
            <p:cNvSpPr/>
            <p:nvPr/>
          </p:nvSpPr>
          <p:spPr>
            <a:xfrm rot="16200000">
              <a:off x="1564344" y="2031867"/>
              <a:ext cx="1128188" cy="44687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5000"/>
                </a:lnSpc>
              </a:pPr>
              <a:r>
                <a:rPr lang="en-US" sz="1600" b="1" dirty="0" smtClean="0"/>
                <a:t>Semantic search</a:t>
              </a:r>
              <a:endParaRPr lang="en-US" sz="1600" b="1" dirty="0"/>
            </a:p>
          </p:txBody>
        </p:sp>
        <p:sp>
          <p:nvSpPr>
            <p:cNvPr id="23" name="TextBox 22"/>
            <p:cNvSpPr txBox="1"/>
            <p:nvPr/>
          </p:nvSpPr>
          <p:spPr>
            <a:xfrm>
              <a:off x="2351875" y="1778977"/>
              <a:ext cx="1229523" cy="954107"/>
            </a:xfrm>
            <a:prstGeom prst="rect">
              <a:avLst/>
            </a:prstGeom>
            <a:noFill/>
          </p:spPr>
          <p:txBody>
            <a:bodyPr wrap="square" rtlCol="0">
              <a:spAutoFit/>
            </a:bodyPr>
            <a:lstStyle/>
            <a:p>
              <a:pPr marL="137160" indent="-137160">
                <a:buFont typeface="Arial" pitchFamily="34" charset="0"/>
                <a:buChar char="•"/>
              </a:pPr>
              <a:r>
                <a:rPr lang="en-US" sz="1400" dirty="0" smtClean="0"/>
                <a:t>Theme</a:t>
              </a:r>
            </a:p>
            <a:p>
              <a:pPr marL="137160" indent="-137160">
                <a:buFont typeface="Arial" pitchFamily="34" charset="0"/>
                <a:buChar char="•"/>
              </a:pPr>
              <a:r>
                <a:rPr lang="en-US" sz="1400" dirty="0" smtClean="0"/>
                <a:t>Place name</a:t>
              </a:r>
            </a:p>
            <a:p>
              <a:pPr marL="137160" indent="-137160">
                <a:buFont typeface="Arial" pitchFamily="34" charset="0"/>
                <a:buChar char="•"/>
              </a:pPr>
              <a:r>
                <a:rPr lang="en-US" sz="1400" dirty="0" smtClean="0"/>
                <a:t>General context</a:t>
              </a:r>
              <a:endParaRPr lang="en-US" sz="1400" dirty="0"/>
            </a:p>
          </p:txBody>
        </p:sp>
      </p:grpSp>
      <p:sp>
        <p:nvSpPr>
          <p:cNvPr id="26" name="TextBox 25"/>
          <p:cNvSpPr txBox="1"/>
          <p:nvPr/>
        </p:nvSpPr>
        <p:spPr>
          <a:xfrm>
            <a:off x="5581155" y="2042295"/>
            <a:ext cx="1105892" cy="461665"/>
          </a:xfrm>
          <a:prstGeom prst="rect">
            <a:avLst/>
          </a:prstGeom>
          <a:noFill/>
        </p:spPr>
        <p:txBody>
          <a:bodyPr wrap="none" rtlCol="0">
            <a:spAutoFit/>
          </a:bodyPr>
          <a:lstStyle/>
          <a:p>
            <a:r>
              <a:rPr lang="en-US" sz="2400" b="1" dirty="0" smtClean="0"/>
              <a:t>Results</a:t>
            </a:r>
            <a:endParaRPr lang="en-US" sz="2400" b="1" dirty="0"/>
          </a:p>
        </p:txBody>
      </p:sp>
      <p:sp>
        <p:nvSpPr>
          <p:cNvPr id="10" name="TextBox 9"/>
          <p:cNvSpPr txBox="1"/>
          <p:nvPr/>
        </p:nvSpPr>
        <p:spPr>
          <a:xfrm>
            <a:off x="4990772" y="6395961"/>
            <a:ext cx="2819729" cy="307777"/>
          </a:xfrm>
          <a:prstGeom prst="rect">
            <a:avLst/>
          </a:prstGeom>
          <a:noFill/>
        </p:spPr>
        <p:txBody>
          <a:bodyPr wrap="square" rtlCol="0">
            <a:spAutoFit/>
          </a:bodyPr>
          <a:lstStyle/>
          <a:p>
            <a:r>
              <a:rPr lang="en-US" sz="1400" dirty="0" smtClean="0"/>
              <a:t>Source: Karl et al. (2013)</a:t>
            </a:r>
            <a:endParaRPr lang="en-US" sz="1400" dirty="0"/>
          </a:p>
        </p:txBody>
      </p:sp>
    </p:spTree>
    <p:custDataLst>
      <p:tags r:id="rId1"/>
    </p:custDataLst>
    <p:extLst>
      <p:ext uri="{BB962C8B-B14F-4D97-AF65-F5344CB8AC3E}">
        <p14:creationId xmlns:p14="http://schemas.microsoft.com/office/powerpoint/2010/main" val="2273835080"/>
      </p:ext>
    </p:extLst>
  </p:cSld>
  <p:clrMapOvr>
    <a:masterClrMapping/>
  </p:clrMapOvr>
  <mc:AlternateContent xmlns:mc="http://schemas.openxmlformats.org/markup-compatibility/2006" xmlns:p14="http://schemas.microsoft.com/office/powerpoint/2010/main">
    <mc:Choice Requires="p14">
      <p:transition p14:dur="0" advTm="58362"/>
    </mc:Choice>
    <mc:Fallback xmlns="">
      <p:transition xmlns:p14="http://schemas.microsoft.com/office/powerpoint/2010/main" advTm="583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5110"/>
            <a:ext cx="8229600" cy="1143000"/>
          </a:xfrm>
        </p:spPr>
        <p:txBody>
          <a:bodyPr>
            <a:noAutofit/>
          </a:bodyPr>
          <a:lstStyle/>
          <a:p>
            <a:pPr algn="l"/>
            <a:r>
              <a:rPr lang="en-US" sz="3600" dirty="0" smtClean="0"/>
              <a:t>1. </a:t>
            </a:r>
            <a:r>
              <a:rPr lang="en-US" sz="3600" u="sng" dirty="0" smtClean="0"/>
              <a:t>Searching</a:t>
            </a:r>
            <a:r>
              <a:rPr lang="en-US" sz="3600" dirty="0" smtClean="0"/>
              <a:t> by location</a:t>
            </a:r>
            <a:br>
              <a:rPr lang="en-US" sz="3600" dirty="0" smtClean="0"/>
            </a:br>
            <a:r>
              <a:rPr lang="en-US" sz="3600" dirty="0" smtClean="0"/>
              <a:t>2. Study locations, not author affiliations!</a:t>
            </a:r>
            <a:endParaRPr lang="en-US" sz="3600" dirty="0"/>
          </a:p>
        </p:txBody>
      </p:sp>
      <p:grpSp>
        <p:nvGrpSpPr>
          <p:cNvPr id="8" name="Group 7"/>
          <p:cNvGrpSpPr/>
          <p:nvPr/>
        </p:nvGrpSpPr>
        <p:grpSpPr>
          <a:xfrm>
            <a:off x="1301751" y="2000250"/>
            <a:ext cx="7385050" cy="4648329"/>
            <a:chOff x="256348" y="1249275"/>
            <a:chExt cx="8021404" cy="5473387"/>
          </a:xfrm>
        </p:grpSpPr>
        <p:pic>
          <p:nvPicPr>
            <p:cNvPr id="5" name="Picture 4"/>
            <p:cNvPicPr>
              <a:picLocks noChangeAspect="1"/>
            </p:cNvPicPr>
            <p:nvPr/>
          </p:nvPicPr>
          <p:blipFill>
            <a:blip r:embed="rId3"/>
            <a:stretch>
              <a:fillRect/>
            </a:stretch>
          </p:blipFill>
          <p:spPr>
            <a:xfrm>
              <a:off x="457200" y="1342971"/>
              <a:ext cx="7820552" cy="5379691"/>
            </a:xfrm>
            <a:prstGeom prst="rect">
              <a:avLst/>
            </a:prstGeom>
          </p:spPr>
        </p:pic>
        <p:pic>
          <p:nvPicPr>
            <p:cNvPr id="6" name="Picture 5"/>
            <p:cNvPicPr>
              <a:picLocks noChangeAspect="1"/>
            </p:cNvPicPr>
            <p:nvPr/>
          </p:nvPicPr>
          <p:blipFill>
            <a:blip r:embed="rId4"/>
            <a:stretch>
              <a:fillRect/>
            </a:stretch>
          </p:blipFill>
          <p:spPr>
            <a:xfrm>
              <a:off x="256348" y="1249275"/>
              <a:ext cx="4344929" cy="1636223"/>
            </a:xfrm>
            <a:prstGeom prst="rect">
              <a:avLst/>
            </a:prstGeom>
            <a:ln>
              <a:solidFill>
                <a:srgbClr val="000000"/>
              </a:solidFill>
            </a:ln>
          </p:spPr>
        </p:pic>
        <p:sp>
          <p:nvSpPr>
            <p:cNvPr id="7" name="5-Point Star 6"/>
            <p:cNvSpPr/>
            <p:nvPr/>
          </p:nvSpPr>
          <p:spPr>
            <a:xfrm>
              <a:off x="3539447" y="4924227"/>
              <a:ext cx="343534" cy="353961"/>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840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666249450"/>
              </p:ext>
            </p:extLst>
          </p:nvPr>
        </p:nvGraphicFramePr>
        <p:xfrm>
          <a:off x="501317" y="1999380"/>
          <a:ext cx="6784472" cy="40372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800685" y="4107515"/>
            <a:ext cx="1652954" cy="646331"/>
          </a:xfrm>
          <a:prstGeom prst="rect">
            <a:avLst/>
          </a:prstGeom>
          <a:noFill/>
        </p:spPr>
        <p:txBody>
          <a:bodyPr wrap="none" rtlCol="0">
            <a:spAutoFit/>
          </a:bodyPr>
          <a:lstStyle/>
          <a:p>
            <a:r>
              <a:rPr lang="en-US" dirty="0" smtClean="0"/>
              <a:t>Coordinates</a:t>
            </a:r>
            <a:br>
              <a:rPr lang="en-US" dirty="0" smtClean="0"/>
            </a:br>
            <a:r>
              <a:rPr lang="en-US" dirty="0" smtClean="0"/>
              <a:t>Reported (58%)</a:t>
            </a:r>
            <a:endParaRPr lang="en-US" dirty="0"/>
          </a:p>
        </p:txBody>
      </p:sp>
      <p:sp>
        <p:nvSpPr>
          <p:cNvPr id="10" name="TextBox 9"/>
          <p:cNvSpPr txBox="1"/>
          <p:nvPr/>
        </p:nvSpPr>
        <p:spPr>
          <a:xfrm>
            <a:off x="989264" y="3487921"/>
            <a:ext cx="1652954" cy="646331"/>
          </a:xfrm>
          <a:prstGeom prst="rect">
            <a:avLst/>
          </a:prstGeom>
          <a:noFill/>
        </p:spPr>
        <p:txBody>
          <a:bodyPr wrap="none" rtlCol="0">
            <a:spAutoFit/>
          </a:bodyPr>
          <a:lstStyle/>
          <a:p>
            <a:r>
              <a:rPr lang="en-US" dirty="0" smtClean="0"/>
              <a:t>Place Name</a:t>
            </a:r>
            <a:br>
              <a:rPr lang="en-US" dirty="0" smtClean="0"/>
            </a:br>
            <a:r>
              <a:rPr lang="en-US" dirty="0" smtClean="0"/>
              <a:t>Reported (32%)</a:t>
            </a:r>
            <a:endParaRPr lang="en-US" dirty="0"/>
          </a:p>
        </p:txBody>
      </p:sp>
      <p:sp>
        <p:nvSpPr>
          <p:cNvPr id="12" name="TextBox 11"/>
          <p:cNvSpPr txBox="1"/>
          <p:nvPr/>
        </p:nvSpPr>
        <p:spPr>
          <a:xfrm>
            <a:off x="695158" y="5461800"/>
            <a:ext cx="1306142" cy="646331"/>
          </a:xfrm>
          <a:prstGeom prst="rect">
            <a:avLst/>
          </a:prstGeom>
          <a:noFill/>
        </p:spPr>
        <p:txBody>
          <a:bodyPr wrap="none" rtlCol="0">
            <a:spAutoFit/>
          </a:bodyPr>
          <a:lstStyle/>
          <a:p>
            <a:r>
              <a:rPr lang="en-US" dirty="0" smtClean="0"/>
              <a:t>No Location</a:t>
            </a:r>
            <a:br>
              <a:rPr lang="en-US" dirty="0" smtClean="0"/>
            </a:br>
            <a:r>
              <a:rPr lang="en-US" dirty="0" smtClean="0"/>
              <a:t>(10%)</a:t>
            </a:r>
            <a:endParaRPr lang="en-US" dirty="0"/>
          </a:p>
        </p:txBody>
      </p:sp>
      <p:sp>
        <p:nvSpPr>
          <p:cNvPr id="13" name="Right Brace 12"/>
          <p:cNvSpPr/>
          <p:nvPr/>
        </p:nvSpPr>
        <p:spPr>
          <a:xfrm>
            <a:off x="6978319" y="2621011"/>
            <a:ext cx="193842" cy="2473158"/>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6978319" y="5140958"/>
            <a:ext cx="207206" cy="32084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78845" y="3482817"/>
            <a:ext cx="1171327" cy="738664"/>
          </a:xfrm>
          <a:prstGeom prst="rect">
            <a:avLst/>
          </a:prstGeom>
          <a:noFill/>
        </p:spPr>
        <p:txBody>
          <a:bodyPr wrap="none" rtlCol="0">
            <a:spAutoFit/>
          </a:bodyPr>
          <a:lstStyle/>
          <a:p>
            <a:r>
              <a:rPr lang="en-US" sz="1400" dirty="0" smtClean="0"/>
              <a:t>Geographic</a:t>
            </a:r>
            <a:br>
              <a:rPr lang="en-US" sz="1400" dirty="0" smtClean="0"/>
            </a:br>
            <a:r>
              <a:rPr lang="en-US" sz="1400" dirty="0" smtClean="0"/>
              <a:t>Coordinate</a:t>
            </a:r>
            <a:br>
              <a:rPr lang="en-US" sz="1400" dirty="0" smtClean="0"/>
            </a:br>
            <a:r>
              <a:rPr lang="en-US" sz="1400" dirty="0" smtClean="0"/>
              <a:t>System (90%)</a:t>
            </a:r>
            <a:endParaRPr lang="en-US" sz="1400" dirty="0"/>
          </a:p>
        </p:txBody>
      </p:sp>
      <p:sp>
        <p:nvSpPr>
          <p:cNvPr id="16" name="TextBox 15"/>
          <p:cNvSpPr txBox="1"/>
          <p:nvPr/>
        </p:nvSpPr>
        <p:spPr>
          <a:xfrm>
            <a:off x="7185525" y="4911901"/>
            <a:ext cx="1171327" cy="738664"/>
          </a:xfrm>
          <a:prstGeom prst="rect">
            <a:avLst/>
          </a:prstGeom>
          <a:noFill/>
        </p:spPr>
        <p:txBody>
          <a:bodyPr wrap="none" rtlCol="0">
            <a:spAutoFit/>
          </a:bodyPr>
          <a:lstStyle/>
          <a:p>
            <a:r>
              <a:rPr lang="en-US" sz="1400" dirty="0" smtClean="0"/>
              <a:t>Other</a:t>
            </a:r>
            <a:br>
              <a:rPr lang="en-US" sz="1400" dirty="0" smtClean="0"/>
            </a:br>
            <a:r>
              <a:rPr lang="en-US" sz="1400" dirty="0" smtClean="0"/>
              <a:t>Coordinate</a:t>
            </a:r>
            <a:br>
              <a:rPr lang="en-US" sz="1400" dirty="0" smtClean="0"/>
            </a:br>
            <a:r>
              <a:rPr lang="en-US" sz="1400" dirty="0" smtClean="0"/>
              <a:t>System (10%)</a:t>
            </a:r>
            <a:endParaRPr lang="en-US" sz="1400" dirty="0"/>
          </a:p>
        </p:txBody>
      </p:sp>
      <p:sp>
        <p:nvSpPr>
          <p:cNvPr id="17" name="Title 16"/>
          <p:cNvSpPr>
            <a:spLocks noGrp="1"/>
          </p:cNvSpPr>
          <p:nvPr>
            <p:ph type="title"/>
          </p:nvPr>
        </p:nvSpPr>
        <p:spPr>
          <a:xfrm>
            <a:off x="129971" y="181147"/>
            <a:ext cx="6219897" cy="940753"/>
          </a:xfrm>
        </p:spPr>
        <p:txBody>
          <a:bodyPr>
            <a:noAutofit/>
          </a:bodyPr>
          <a:lstStyle/>
          <a:p>
            <a:r>
              <a:rPr lang="en-US" sz="3600" dirty="0" smtClean="0"/>
              <a:t>Opportunity: leverage location information in studies</a:t>
            </a:r>
            <a:endParaRPr lang="en-US" sz="3600" dirty="0"/>
          </a:p>
        </p:txBody>
      </p:sp>
      <p:sp>
        <p:nvSpPr>
          <p:cNvPr id="2" name="TextBox 1"/>
          <p:cNvSpPr txBox="1"/>
          <p:nvPr/>
        </p:nvSpPr>
        <p:spPr>
          <a:xfrm>
            <a:off x="1753030" y="1630048"/>
            <a:ext cx="6062778" cy="461665"/>
          </a:xfrm>
          <a:prstGeom prst="rect">
            <a:avLst/>
          </a:prstGeom>
          <a:noFill/>
        </p:spPr>
        <p:txBody>
          <a:bodyPr wrap="none" rtlCol="0">
            <a:spAutoFit/>
          </a:bodyPr>
          <a:lstStyle/>
          <a:p>
            <a:r>
              <a:rPr lang="en-US" sz="2400" dirty="0" smtClean="0"/>
              <a:t>Location Reporting in Natural Resource Studies</a:t>
            </a:r>
            <a:endParaRPr lang="en-US" sz="2400" dirty="0"/>
          </a:p>
        </p:txBody>
      </p:sp>
      <p:sp>
        <p:nvSpPr>
          <p:cNvPr id="3" name="TextBox 2"/>
          <p:cNvSpPr txBox="1"/>
          <p:nvPr/>
        </p:nvSpPr>
        <p:spPr>
          <a:xfrm>
            <a:off x="1559235" y="6427549"/>
            <a:ext cx="3870333" cy="307777"/>
          </a:xfrm>
          <a:prstGeom prst="rect">
            <a:avLst/>
          </a:prstGeom>
          <a:noFill/>
        </p:spPr>
        <p:txBody>
          <a:bodyPr wrap="none" rtlCol="0">
            <a:spAutoFit/>
          </a:bodyPr>
          <a:lstStyle/>
          <a:p>
            <a:r>
              <a:rPr lang="en-US" sz="1400" dirty="0" smtClean="0"/>
              <a:t>Data from </a:t>
            </a:r>
            <a:r>
              <a:rPr lang="en-US" sz="1400" dirty="0" err="1" smtClean="0"/>
              <a:t>JournalMap</a:t>
            </a:r>
            <a:r>
              <a:rPr lang="en-US" sz="1400" dirty="0" smtClean="0"/>
              <a:t> database of &gt; 6,000 articles</a:t>
            </a:r>
            <a:endParaRPr lang="en-US" sz="1400" dirty="0"/>
          </a:p>
        </p:txBody>
      </p:sp>
    </p:spTree>
    <p:extLst>
      <p:ext uri="{BB962C8B-B14F-4D97-AF65-F5344CB8AC3E}">
        <p14:creationId xmlns:p14="http://schemas.microsoft.com/office/powerpoint/2010/main" val="3553651987"/>
      </p:ext>
    </p:extLst>
  </p:cSld>
  <p:clrMapOvr>
    <a:masterClrMapping/>
  </p:clrMapOvr>
  <mc:AlternateContent xmlns:mc="http://schemas.openxmlformats.org/markup-compatibility/2006" xmlns:p14="http://schemas.microsoft.com/office/powerpoint/2010/main">
    <mc:Choice Requires="p14">
      <p:transition spd="slow" p14:dur="2000" advTm="57205"/>
    </mc:Choice>
    <mc:Fallback xmlns="">
      <p:transition xmlns:p14="http://schemas.microsoft.com/office/powerpoint/2010/main" spd="slow" advTm="57205"/>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63"/>
            <a:ext cx="8229600" cy="1143000"/>
          </a:xfrm>
        </p:spPr>
        <p:txBody>
          <a:bodyPr/>
          <a:lstStyle/>
          <a:p>
            <a:r>
              <a:rPr lang="en-US" dirty="0" smtClean="0"/>
              <a:t>The geographic bibliography</a:t>
            </a:r>
            <a:endParaRPr lang="en-US" dirty="0"/>
          </a:p>
        </p:txBody>
      </p:sp>
      <p:sp>
        <p:nvSpPr>
          <p:cNvPr id="5" name="Content Placeholder 4"/>
          <p:cNvSpPr>
            <a:spLocks noGrp="1"/>
          </p:cNvSpPr>
          <p:nvPr>
            <p:ph idx="1"/>
          </p:nvPr>
        </p:nvSpPr>
        <p:spPr>
          <a:xfrm>
            <a:off x="457200" y="1600200"/>
            <a:ext cx="4607841" cy="4525963"/>
          </a:xfrm>
        </p:spPr>
        <p:txBody>
          <a:bodyPr/>
          <a:lstStyle/>
          <a:p>
            <a:r>
              <a:rPr lang="en-US" dirty="0" smtClean="0"/>
              <a:t>Show the distribution of knowledge</a:t>
            </a:r>
          </a:p>
          <a:p>
            <a:pPr lvl="1"/>
            <a:r>
              <a:rPr lang="en-US" i="1" dirty="0" smtClean="0"/>
              <a:t>Infectious disease</a:t>
            </a:r>
          </a:p>
          <a:p>
            <a:pPr lvl="1"/>
            <a:r>
              <a:rPr lang="en-US" i="1" dirty="0" smtClean="0"/>
              <a:t>Species distributions</a:t>
            </a:r>
          </a:p>
          <a:p>
            <a:pPr lvl="1"/>
            <a:r>
              <a:rPr lang="en-US" i="1" dirty="0" smtClean="0"/>
              <a:t>Climate change</a:t>
            </a:r>
          </a:p>
          <a:p>
            <a:pPr lvl="1"/>
            <a:r>
              <a:rPr lang="en-US" i="1" dirty="0" smtClean="0"/>
              <a:t>Land use science</a:t>
            </a:r>
          </a:p>
          <a:p>
            <a:pPr lvl="1"/>
            <a:r>
              <a:rPr lang="en-US" i="1" dirty="0" smtClean="0"/>
              <a:t>Soils, agriculture</a:t>
            </a:r>
            <a:endParaRPr lang="en-US" i="1" dirty="0"/>
          </a:p>
        </p:txBody>
      </p:sp>
      <p:pic>
        <p:nvPicPr>
          <p:cNvPr id="4" name="Picture 3"/>
          <p:cNvPicPr>
            <a:picLocks noChangeAspect="1"/>
          </p:cNvPicPr>
          <p:nvPr/>
        </p:nvPicPr>
        <p:blipFill>
          <a:blip r:embed="rId3"/>
          <a:stretch>
            <a:fillRect/>
          </a:stretch>
        </p:blipFill>
        <p:spPr>
          <a:xfrm>
            <a:off x="5065041" y="1089186"/>
            <a:ext cx="4078959" cy="5768813"/>
          </a:xfrm>
          <a:prstGeom prst="rect">
            <a:avLst/>
          </a:prstGeom>
        </p:spPr>
      </p:pic>
    </p:spTree>
    <p:extLst>
      <p:ext uri="{BB962C8B-B14F-4D97-AF65-F5344CB8AC3E}">
        <p14:creationId xmlns:p14="http://schemas.microsoft.com/office/powerpoint/2010/main" val="9564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6315" y="2514724"/>
            <a:ext cx="7159536" cy="4138955"/>
          </a:xfrm>
          <a:prstGeom prst="rect">
            <a:avLst/>
          </a:prstGeom>
        </p:spPr>
      </p:pic>
      <p:sp>
        <p:nvSpPr>
          <p:cNvPr id="23" name="Rounded Rectangular Callout 22"/>
          <p:cNvSpPr/>
          <p:nvPr/>
        </p:nvSpPr>
        <p:spPr>
          <a:xfrm>
            <a:off x="5352398" y="2756987"/>
            <a:ext cx="2540041" cy="1983175"/>
          </a:xfrm>
          <a:prstGeom prst="wedgeRoundRectCallout">
            <a:avLst>
              <a:gd name="adj1" fmla="val 37244"/>
              <a:gd name="adj2" fmla="val 6397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Content Placeholder 3"/>
          <p:cNvPicPr/>
          <p:nvPr/>
        </p:nvPicPr>
        <p:blipFill>
          <a:blip r:embed="rId4" cstate="screen">
            <a:extLst>
              <a:ext uri="{BEBA8EAE-BF5A-486C-A8C5-ECC9F3942E4B}">
                <a14:imgProps xmlns:a14="http://schemas.microsoft.com/office/drawing/2010/main">
                  <a14:imgLayer r:embed="rId5">
                    <a14:imgEffect>
                      <a14:brightnessContrast bright="3000" contrast="26000"/>
                    </a14:imgEffect>
                  </a14:imgLayer>
                </a14:imgProps>
              </a:ext>
              <a:ext uri="{28A0092B-C50C-407E-A947-70E740481C1C}">
                <a14:useLocalDpi xmlns:a14="http://schemas.microsoft.com/office/drawing/2010/main"/>
              </a:ext>
            </a:extLst>
          </a:blip>
          <a:srcRect/>
          <a:stretch>
            <a:fillRect/>
          </a:stretch>
        </p:blipFill>
        <p:spPr>
          <a:xfrm>
            <a:off x="5500948" y="2920835"/>
            <a:ext cx="2266950" cy="1699895"/>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sp>
        <p:nvSpPr>
          <p:cNvPr id="25" name="Rounded Rectangular Callout 24"/>
          <p:cNvSpPr/>
          <p:nvPr/>
        </p:nvSpPr>
        <p:spPr>
          <a:xfrm>
            <a:off x="981571" y="4208708"/>
            <a:ext cx="2540041" cy="1983175"/>
          </a:xfrm>
          <a:prstGeom prst="wedgeRoundRectCallout">
            <a:avLst>
              <a:gd name="adj1" fmla="val -3910"/>
              <a:gd name="adj2" fmla="val -7296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C:\Users\jherrick\Pictures\Soil Profiles Structure &amp; Micromorphology\JER soil profiles\G Ibpe-NPP.JPG"/>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28907" y="4361112"/>
            <a:ext cx="2247900" cy="1685925"/>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a:extLst/>
        </p:spPr>
      </p:pic>
      <p:grpSp>
        <p:nvGrpSpPr>
          <p:cNvPr id="8" name="Group 7"/>
          <p:cNvGrpSpPr>
            <a:grpSpLocks/>
          </p:cNvGrpSpPr>
          <p:nvPr/>
        </p:nvGrpSpPr>
        <p:grpSpPr bwMode="auto">
          <a:xfrm>
            <a:off x="3326712" y="4077581"/>
            <a:ext cx="2451100" cy="901700"/>
            <a:chOff x="3325853" y="3465695"/>
            <a:chExt cx="2452629" cy="901436"/>
          </a:xfrm>
        </p:grpSpPr>
        <p:sp>
          <p:nvSpPr>
            <p:cNvPr id="15" name="Right Arrow 14"/>
            <p:cNvSpPr/>
            <p:nvPr/>
          </p:nvSpPr>
          <p:spPr>
            <a:xfrm rot="20365669">
              <a:off x="3325853" y="3465695"/>
              <a:ext cx="2452629" cy="901436"/>
            </a:xfrm>
            <a:prstGeom prst="rightArrow">
              <a:avLst/>
            </a:prstGeom>
            <a:solidFill>
              <a:srgbClr val="CA0000"/>
            </a:solidFill>
            <a:ln w="22225" cap="rnd">
              <a:solidFill>
                <a:schemeClr val="bg2"/>
              </a:solidFill>
              <a:prstDash val="solid"/>
            </a:ln>
            <a:effectLst>
              <a:outerShdw blurRad="50800" dist="38100" dir="2700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3563" name="TextBox 17"/>
            <p:cNvSpPr txBox="1">
              <a:spLocks noChangeArrowheads="1"/>
            </p:cNvSpPr>
            <p:nvPr/>
          </p:nvSpPr>
          <p:spPr bwMode="auto">
            <a:xfrm rot="20340000">
              <a:off x="3366755" y="3692290"/>
              <a:ext cx="21166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t>Knowledge Transfer</a:t>
              </a:r>
            </a:p>
            <a:p>
              <a:pPr algn="ctr" eaLnBrk="1" hangingPunct="1"/>
              <a:r>
                <a:rPr lang="en-US" sz="1200" dirty="0"/>
                <a:t>(Similar Climate &amp; Soils)</a:t>
              </a:r>
            </a:p>
          </p:txBody>
        </p:sp>
      </p:grpSp>
      <p:sp>
        <p:nvSpPr>
          <p:cNvPr id="18" name="Title 2"/>
          <p:cNvSpPr>
            <a:spLocks noGrp="1"/>
          </p:cNvSpPr>
          <p:nvPr>
            <p:ph type="title"/>
          </p:nvPr>
        </p:nvSpPr>
        <p:spPr>
          <a:xfrm>
            <a:off x="137612" y="60200"/>
            <a:ext cx="9006388" cy="1143000"/>
          </a:xfrm>
        </p:spPr>
        <p:txBody>
          <a:bodyPr/>
          <a:lstStyle/>
          <a:p>
            <a:r>
              <a:rPr lang="en-US" dirty="0" smtClean="0"/>
              <a:t>Knowledge Discovery &amp; Transfer</a:t>
            </a:r>
            <a:endParaRPr lang="en-US" dirty="0"/>
          </a:p>
        </p:txBody>
      </p:sp>
      <p:sp>
        <p:nvSpPr>
          <p:cNvPr id="20" name="Content Placeholder 3"/>
          <p:cNvSpPr txBox="1">
            <a:spLocks/>
          </p:cNvSpPr>
          <p:nvPr/>
        </p:nvSpPr>
        <p:spPr>
          <a:xfrm>
            <a:off x="355914" y="1228164"/>
            <a:ext cx="8526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Transfer of knowledge to environmentally-similar areas</a:t>
            </a:r>
          </a:p>
          <a:p>
            <a:pPr lvl="1"/>
            <a:r>
              <a:rPr lang="en-US" sz="2400" dirty="0" smtClean="0"/>
              <a:t>Based on attributes like soils and climate</a:t>
            </a:r>
            <a:endParaRPr lang="en-US" sz="2400" dirty="0"/>
          </a:p>
        </p:txBody>
      </p:sp>
    </p:spTree>
    <p:extLst>
      <p:ext uri="{BB962C8B-B14F-4D97-AF65-F5344CB8AC3E}">
        <p14:creationId xmlns:p14="http://schemas.microsoft.com/office/powerpoint/2010/main" val="1393569450"/>
      </p:ext>
    </p:extLst>
  </p:cSld>
  <p:clrMapOvr>
    <a:masterClrMapping/>
  </p:clrMapOvr>
  <mc:AlternateContent xmlns:mc="http://schemas.openxmlformats.org/markup-compatibility/2006" xmlns:p14="http://schemas.microsoft.com/office/powerpoint/2010/main">
    <mc:Choice Requires="p14">
      <p:transition p14:dur="0" advTm="47601"/>
    </mc:Choice>
    <mc:Fallback xmlns="">
      <p:transition xmlns:p14="http://schemas.microsoft.com/office/powerpoint/2010/main" advTm="47601"/>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9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145"/>
            <a:ext cx="8229600" cy="1037101"/>
          </a:xfrm>
        </p:spPr>
        <p:txBody>
          <a:bodyPr/>
          <a:lstStyle/>
          <a:p>
            <a:r>
              <a:rPr lang="en-US" dirty="0" smtClean="0"/>
              <a:t>Geographic Literature Search</a:t>
            </a:r>
            <a:endParaRPr lang="en-US" dirty="0"/>
          </a:p>
        </p:txBody>
      </p:sp>
      <p:pic>
        <p:nvPicPr>
          <p:cNvPr id="3" name="Picture 2"/>
          <p:cNvPicPr>
            <a:picLocks noChangeAspect="1"/>
          </p:cNvPicPr>
          <p:nvPr/>
        </p:nvPicPr>
        <p:blipFill>
          <a:blip r:embed="rId3"/>
          <a:stretch>
            <a:fillRect/>
          </a:stretch>
        </p:blipFill>
        <p:spPr>
          <a:xfrm>
            <a:off x="594223" y="835407"/>
            <a:ext cx="8092577" cy="5941206"/>
          </a:xfrm>
          <a:prstGeom prst="rect">
            <a:avLst/>
          </a:prstGeom>
        </p:spPr>
      </p:pic>
      <p:sp>
        <p:nvSpPr>
          <p:cNvPr id="4" name="TextBox 3"/>
          <p:cNvSpPr txBox="1"/>
          <p:nvPr/>
        </p:nvSpPr>
        <p:spPr>
          <a:xfrm>
            <a:off x="905683" y="5934051"/>
            <a:ext cx="2854267" cy="461665"/>
          </a:xfrm>
          <a:prstGeom prst="rect">
            <a:avLst/>
          </a:prstGeom>
          <a:noFill/>
        </p:spPr>
        <p:txBody>
          <a:bodyPr wrap="none" rtlCol="0">
            <a:spAutoFit/>
          </a:bodyPr>
          <a:lstStyle/>
          <a:p>
            <a:r>
              <a:rPr lang="en-US" sz="2400" dirty="0" err="1" smtClean="0"/>
              <a:t>www.journalmap.org</a:t>
            </a:r>
            <a:endParaRPr lang="en-US" sz="2400" dirty="0"/>
          </a:p>
        </p:txBody>
      </p:sp>
    </p:spTree>
    <p:extLst>
      <p:ext uri="{BB962C8B-B14F-4D97-AF65-F5344CB8AC3E}">
        <p14:creationId xmlns:p14="http://schemas.microsoft.com/office/powerpoint/2010/main" val="3698569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7|8|7.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1327</TotalTime>
  <Words>2285</Words>
  <Application>Microsoft Macintosh PowerPoint</Application>
  <PresentationFormat>On-screen Show (4:3)</PresentationFormat>
  <Paragraphs>144</Paragraphs>
  <Slides>16</Slides>
  <Notes>15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Leveraging the Where in Scholarly Literature</vt:lpstr>
      <vt:lpstr>PowerPoint Presentation</vt:lpstr>
      <vt:lpstr>Example: Chihuahuan Desert Ecology Studies</vt:lpstr>
      <vt:lpstr>Geographic-based literature searching</vt:lpstr>
      <vt:lpstr>1. Searching by location 2. Study locations, not author affiliations!</vt:lpstr>
      <vt:lpstr>Opportunity: leverage location information in studies</vt:lpstr>
      <vt:lpstr>The geographic bibliography</vt:lpstr>
      <vt:lpstr>Knowledge Discovery &amp; Transfer</vt:lpstr>
      <vt:lpstr>Geographic Literature Search</vt:lpstr>
      <vt:lpstr>Challenge: Extracting location information from published studies</vt:lpstr>
      <vt:lpstr>Article Geotagging</vt:lpstr>
      <vt:lpstr>Getting There… Past &amp; Future</vt:lpstr>
      <vt:lpstr>Location Reporting Standards</vt:lpstr>
      <vt:lpstr>PowerPoint Presentation</vt:lpstr>
      <vt:lpstr>PowerPoint Presentation</vt:lpstr>
      <vt:lpstr>Leveraging the Where in Scholarly Literature</vt:lpstr>
    </vt:vector>
  </TitlesOfParts>
  <Company>Jornada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Karl</dc:creator>
  <cp:lastModifiedBy>Jason Karl</cp:lastModifiedBy>
  <cp:revision>27</cp:revision>
  <dcterms:created xsi:type="dcterms:W3CDTF">2014-05-20T17:33:47Z</dcterms:created>
  <dcterms:modified xsi:type="dcterms:W3CDTF">2014-05-29T20:17:51Z</dcterms:modified>
</cp:coreProperties>
</file>